
<file path=[Content_Types].xml><?xml version="1.0" encoding="utf-8"?>
<Types xmlns="http://schemas.openxmlformats.org/package/2006/content-types">
  <Default Extension="jpeg" ContentType="image/jpeg"/>
  <Default Extension="jp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0" r:id="rId2"/>
    <p:sldId id="261" r:id="rId3"/>
    <p:sldId id="268" r:id="rId4"/>
    <p:sldId id="269" r:id="rId5"/>
    <p:sldId id="266" r:id="rId6"/>
    <p:sldId id="267"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AFBD"/>
    <a:srgbClr val="FEC3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8BEA2F-984D-DE1D-FFB2-7D11021AF487}" v="14" dt="2020-05-14T13:45:03.0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iot Hughes" userId="S::elliot.hughes@sheffcol.ac.uk::bc60402f-7ccd-4b20-8fe0-6e7835da44ed" providerId="AD" clId="Web-{968BEA2F-984D-DE1D-FFB2-7D11021AF487}"/>
    <pc:docChg chg="delSld modSld">
      <pc:chgData name="Elliot Hughes" userId="S::elliot.hughes@sheffcol.ac.uk::bc60402f-7ccd-4b20-8fe0-6e7835da44ed" providerId="AD" clId="Web-{968BEA2F-984D-DE1D-FFB2-7D11021AF487}" dt="2020-05-14T13:45:03.081" v="12"/>
      <pc:docMkLst>
        <pc:docMk/>
      </pc:docMkLst>
      <pc:sldChg chg="delSp">
        <pc:chgData name="Elliot Hughes" userId="S::elliot.hughes@sheffcol.ac.uk::bc60402f-7ccd-4b20-8fe0-6e7835da44ed" providerId="AD" clId="Web-{968BEA2F-984D-DE1D-FFB2-7D11021AF487}" dt="2020-05-14T13:45:03.081" v="12"/>
        <pc:sldMkLst>
          <pc:docMk/>
          <pc:sldMk cId="0" sldId="260"/>
        </pc:sldMkLst>
        <pc:picChg chg="del">
          <ac:chgData name="Elliot Hughes" userId="S::elliot.hughes@sheffcol.ac.uk::bc60402f-7ccd-4b20-8fe0-6e7835da44ed" providerId="AD" clId="Web-{968BEA2F-984D-DE1D-FFB2-7D11021AF487}" dt="2020-05-14T13:45:03.081" v="12"/>
          <ac:picMkLst>
            <pc:docMk/>
            <pc:sldMk cId="0" sldId="260"/>
            <ac:picMk id="4" creationId="{00000000-0000-0000-0000-000000000000}"/>
          </ac:picMkLst>
        </pc:picChg>
      </pc:sldChg>
      <pc:sldChg chg="del">
        <pc:chgData name="Elliot Hughes" userId="S::elliot.hughes@sheffcol.ac.uk::bc60402f-7ccd-4b20-8fe0-6e7835da44ed" providerId="AD" clId="Web-{968BEA2F-984D-DE1D-FFB2-7D11021AF487}" dt="2020-05-14T13:44:34.034" v="10"/>
        <pc:sldMkLst>
          <pc:docMk/>
          <pc:sldMk cId="23901859" sldId="264"/>
        </pc:sldMkLst>
      </pc:sldChg>
      <pc:sldChg chg="del">
        <pc:chgData name="Elliot Hughes" userId="S::elliot.hughes@sheffcol.ac.uk::bc60402f-7ccd-4b20-8fe0-6e7835da44ed" providerId="AD" clId="Web-{968BEA2F-984D-DE1D-FFB2-7D11021AF487}" dt="2020-05-14T13:44:35.347" v="11"/>
        <pc:sldMkLst>
          <pc:docMk/>
          <pc:sldMk cId="4065381817" sldId="265"/>
        </pc:sldMkLst>
      </pc:sldChg>
      <pc:sldChg chg="modSp">
        <pc:chgData name="Elliot Hughes" userId="S::elliot.hughes@sheffcol.ac.uk::bc60402f-7ccd-4b20-8fe0-6e7835da44ed" providerId="AD" clId="Web-{968BEA2F-984D-DE1D-FFB2-7D11021AF487}" dt="2020-05-14T13:44:23.316" v="6" actId="20577"/>
        <pc:sldMkLst>
          <pc:docMk/>
          <pc:sldMk cId="3438411142" sldId="267"/>
        </pc:sldMkLst>
        <pc:spChg chg="mod">
          <ac:chgData name="Elliot Hughes" userId="S::elliot.hughes@sheffcol.ac.uk::bc60402f-7ccd-4b20-8fe0-6e7835da44ed" providerId="AD" clId="Web-{968BEA2F-984D-DE1D-FFB2-7D11021AF487}" dt="2020-05-14T13:44:23.316" v="6" actId="20577"/>
          <ac:spMkLst>
            <pc:docMk/>
            <pc:sldMk cId="3438411142" sldId="267"/>
            <ac:spMk id="6" creationId="{18697B26-04E7-4E3C-BBD1-3DC67909AEC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F9FCE9-9A1C-41D3-8160-468B73EB5395}" type="datetimeFigureOut">
              <a:rPr lang="en-GB" smtClean="0"/>
              <a:t>14/05/2020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15CB9-8898-4B47-B674-CF2CD477D1E7}" type="slidenum">
              <a:rPr lang="en-GB" smtClean="0"/>
              <a:t>‹#›</a:t>
            </a:fld>
            <a:endParaRPr lang="en-GB"/>
          </a:p>
        </p:txBody>
      </p:sp>
    </p:spTree>
    <p:extLst>
      <p:ext uri="{BB962C8B-B14F-4D97-AF65-F5344CB8AC3E}">
        <p14:creationId xmlns:p14="http://schemas.microsoft.com/office/powerpoint/2010/main" val="211981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D15CB9-8898-4B47-B674-CF2CD477D1E7}" type="slidenum">
              <a:rPr lang="en-GB" smtClean="0"/>
              <a:t>1</a:t>
            </a:fld>
            <a:endParaRPr lang="en-GB"/>
          </a:p>
        </p:txBody>
      </p:sp>
    </p:spTree>
    <p:extLst>
      <p:ext uri="{BB962C8B-B14F-4D97-AF65-F5344CB8AC3E}">
        <p14:creationId xmlns:p14="http://schemas.microsoft.com/office/powerpoint/2010/main" val="3764402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D15CB9-8898-4B47-B674-CF2CD477D1E7}" type="slidenum">
              <a:rPr lang="en-GB" smtClean="0"/>
              <a:t>2</a:t>
            </a:fld>
            <a:endParaRPr lang="en-GB"/>
          </a:p>
        </p:txBody>
      </p:sp>
    </p:spTree>
    <p:extLst>
      <p:ext uri="{BB962C8B-B14F-4D97-AF65-F5344CB8AC3E}">
        <p14:creationId xmlns:p14="http://schemas.microsoft.com/office/powerpoint/2010/main" val="3853793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D15CB9-8898-4B47-B674-CF2CD477D1E7}" type="slidenum">
              <a:rPr lang="en-GB" smtClean="0"/>
              <a:t>4</a:t>
            </a:fld>
            <a:endParaRPr lang="en-GB"/>
          </a:p>
        </p:txBody>
      </p:sp>
    </p:spTree>
    <p:extLst>
      <p:ext uri="{BB962C8B-B14F-4D97-AF65-F5344CB8AC3E}">
        <p14:creationId xmlns:p14="http://schemas.microsoft.com/office/powerpoint/2010/main" val="675794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D15CB9-8898-4B47-B674-CF2CD477D1E7}" type="slidenum">
              <a:rPr lang="en-GB" smtClean="0"/>
              <a:t>6</a:t>
            </a:fld>
            <a:endParaRPr lang="en-GB"/>
          </a:p>
        </p:txBody>
      </p:sp>
    </p:spTree>
    <p:extLst>
      <p:ext uri="{BB962C8B-B14F-4D97-AF65-F5344CB8AC3E}">
        <p14:creationId xmlns:p14="http://schemas.microsoft.com/office/powerpoint/2010/main" val="10510499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d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9AFBD"/>
        </a:solidFill>
        <a:effectLst/>
      </p:bgPr>
    </p:bg>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39AFB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p:cNvSpPr/>
          <p:nvPr userDrawn="1"/>
        </p:nvSpPr>
        <p:spPr>
          <a:xfrm>
            <a:off x="457200" y="1663701"/>
            <a:ext cx="8229600" cy="5194300"/>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927100" y="2048933"/>
            <a:ext cx="5379234" cy="2652183"/>
          </a:xfrm>
        </p:spPr>
        <p:txBody>
          <a:bodyPr anchor="t">
            <a:noAutofit/>
          </a:bodyPr>
          <a:lstStyle>
            <a:lvl1pPr algn="l">
              <a:defRPr sz="5400" b="1">
                <a:latin typeface="Arial"/>
                <a:cs typeface="Arial"/>
              </a:defRPr>
            </a:lvl1pPr>
          </a:lstStyle>
          <a:p>
            <a:r>
              <a:rPr lang="en-GB" dirty="0"/>
              <a:t>Click to edit Master title style</a:t>
            </a:r>
            <a:endParaRPr lang="en-US" dirty="0"/>
          </a:p>
        </p:txBody>
      </p:sp>
      <p:sp>
        <p:nvSpPr>
          <p:cNvPr id="3" name="Subtitle 2"/>
          <p:cNvSpPr>
            <a:spLocks noGrp="1"/>
          </p:cNvSpPr>
          <p:nvPr>
            <p:ph type="subTitle" idx="1"/>
          </p:nvPr>
        </p:nvSpPr>
        <p:spPr>
          <a:xfrm>
            <a:off x="927100" y="4701116"/>
            <a:ext cx="5379234" cy="1403351"/>
          </a:xfrm>
        </p:spPr>
        <p:txBody>
          <a:bodyPr anchor="t">
            <a:normAutofit/>
          </a:bodyPr>
          <a:lstStyle>
            <a:lvl1pPr marL="0" indent="0" algn="l">
              <a:buNone/>
              <a:defRPr sz="3200">
                <a:solidFill>
                  <a:schemeClr val="tx1">
                    <a:lumMod val="65000"/>
                    <a:lumOff val="3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11" name="Picture 10"/>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457200" y="274638"/>
            <a:ext cx="1389866" cy="1063095"/>
          </a:xfrm>
          <a:prstGeom prst="rect">
            <a:avLst/>
          </a:prstGeom>
        </p:spPr>
      </p:pic>
      <p:pic>
        <p:nvPicPr>
          <p:cNvPr id="13" name="Picture 1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8051800" y="2277533"/>
            <a:ext cx="254696" cy="218228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95AB5678-15E6-0442-9745-416AFDC5C563}"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dirty="0"/>
          </a:p>
        </p:txBody>
      </p:sp>
      <p:sp>
        <p:nvSpPr>
          <p:cNvPr id="7" name="Title Placeholder 1"/>
          <p:cNvSpPr>
            <a:spLocks noGrp="1"/>
          </p:cNvSpPr>
          <p:nvPr>
            <p:ph type="title"/>
          </p:nvPr>
        </p:nvSpPr>
        <p:spPr>
          <a:xfrm>
            <a:off x="2590800" y="73300"/>
            <a:ext cx="6096000" cy="1088249"/>
          </a:xfrm>
          <a:prstGeom prst="rect">
            <a:avLst/>
          </a:prstGeom>
        </p:spPr>
        <p:txBody>
          <a:bodyPr vert="horz" lIns="91440" tIns="45720" rIns="91440" bIns="45720" rtlCol="0" anchor="ctr">
            <a:normAutofit/>
          </a:bodyPr>
          <a:lstStyle/>
          <a:p>
            <a:r>
              <a:rPr lang="en-GB" dirty="0"/>
              <a:t>Click to edit Master title style on two rows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39AFB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a:lvl1pPr>
          </a:lstStyle>
          <a:p>
            <a:r>
              <a:rPr lang="en-GB"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p>
            <a:fld id="{95AB5678-15E6-0442-9745-416AFDC5C563}"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95AB5678-15E6-0442-9745-416AFDC5C563}"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95AB5678-15E6-0442-9745-416AFDC5C563}" type="datetimeFigureOut">
              <a:rPr lang="en-US" smtClean="0"/>
              <a:t>5/14/2020</a:t>
            </a:fld>
            <a:endParaRPr lang="en-US"/>
          </a:p>
        </p:txBody>
      </p:sp>
      <p:sp>
        <p:nvSpPr>
          <p:cNvPr id="8" name="Footer Placeholder 7"/>
          <p:cNvSpPr>
            <a:spLocks noGrp="1"/>
          </p:cNvSpPr>
          <p:nvPr>
            <p:ph type="ftr" sz="quarter" idx="11"/>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5AB5678-15E6-0442-9745-416AFDC5C563}" type="datetimeFigureOut">
              <a:rPr lang="en-US" smtClean="0"/>
              <a:t>5/14/2020</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62700" y="1514474"/>
            <a:ext cx="2463800" cy="1203325"/>
          </a:xfrm>
        </p:spPr>
        <p:txBody>
          <a:bodyPr anchor="t"/>
          <a:lstStyle>
            <a:lvl1pPr algn="l">
              <a:defRPr sz="2000" b="1"/>
            </a:lvl1pPr>
          </a:lstStyle>
          <a:p>
            <a:r>
              <a:rPr lang="en-GB" dirty="0"/>
              <a:t>Click to edit Master title style</a:t>
            </a:r>
            <a:endParaRPr lang="en-US" dirty="0"/>
          </a:p>
        </p:txBody>
      </p:sp>
      <p:sp>
        <p:nvSpPr>
          <p:cNvPr id="3" name="Picture Placeholder 2"/>
          <p:cNvSpPr>
            <a:spLocks noGrp="1"/>
          </p:cNvSpPr>
          <p:nvPr>
            <p:ph type="pic" idx="1"/>
          </p:nvPr>
        </p:nvSpPr>
        <p:spPr>
          <a:xfrm>
            <a:off x="457200" y="1514475"/>
            <a:ext cx="5486400" cy="41148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62700" y="2882900"/>
            <a:ext cx="2463800" cy="27463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95AB5678-15E6-0442-9745-416AFDC5C563}"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image" Target="../media/image1.pd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C307"/>
        </a:solidFill>
        <a:effectLst/>
      </p:bgPr>
    </p:bg>
    <p:spTree>
      <p:nvGrpSpPr>
        <p:cNvPr id="1" name=""/>
        <p:cNvGrpSpPr/>
        <p:nvPr/>
      </p:nvGrpSpPr>
      <p:grpSpPr>
        <a:xfrm>
          <a:off x="0" y="0"/>
          <a:ext cx="0" cy="0"/>
          <a:chOff x="0" y="0"/>
          <a:chExt cx="0" cy="0"/>
        </a:xfrm>
      </p:grpSpPr>
      <p:sp>
        <p:nvSpPr>
          <p:cNvPr id="9" name="Rectangle 8"/>
          <p:cNvSpPr/>
          <p:nvPr userDrawn="1"/>
        </p:nvSpPr>
        <p:spPr>
          <a:xfrm>
            <a:off x="0" y="1246733"/>
            <a:ext cx="9144000" cy="5611267"/>
          </a:xfrm>
          <a:prstGeom prst="rect">
            <a:avLst/>
          </a:prstGeom>
          <a:solidFill>
            <a:schemeClr val="bg1"/>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2" name="Title Placeholder 1"/>
          <p:cNvSpPr>
            <a:spLocks noGrp="1"/>
          </p:cNvSpPr>
          <p:nvPr>
            <p:ph type="title"/>
          </p:nvPr>
        </p:nvSpPr>
        <p:spPr>
          <a:xfrm>
            <a:off x="2590800" y="73300"/>
            <a:ext cx="6096000" cy="1088249"/>
          </a:xfrm>
          <a:prstGeom prst="rect">
            <a:avLst/>
          </a:prstGeom>
        </p:spPr>
        <p:txBody>
          <a:bodyPr vert="horz" lIns="91440" tIns="45720" rIns="91440" bIns="45720" rtlCol="0" anchor="ctr">
            <a:normAutofit/>
          </a:bodyPr>
          <a:lstStyle/>
          <a:p>
            <a:r>
              <a:rPr lang="en-GB" dirty="0"/>
              <a:t>Click to edit Master title style on two rows</a:t>
            </a:r>
            <a:endParaRPr lang="en-US" dirty="0"/>
          </a:p>
        </p:txBody>
      </p:sp>
      <p:sp>
        <p:nvSpPr>
          <p:cNvPr id="3" name="Text Placeholder 2"/>
          <p:cNvSpPr>
            <a:spLocks noGrp="1"/>
          </p:cNvSpPr>
          <p:nvPr>
            <p:ph type="body" idx="1"/>
          </p:nvPr>
        </p:nvSpPr>
        <p:spPr>
          <a:xfrm>
            <a:off x="1383882" y="1600200"/>
            <a:ext cx="6375818"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95AB5678-15E6-0442-9745-416AFDC5C563}" type="datetimeFigureOut">
              <a:rPr lang="en-US" smtClean="0"/>
              <a:pPr/>
              <a:t>5/14/2020</a:t>
            </a:fld>
            <a:endParaRPr lang="en-US"/>
          </a:p>
        </p:txBody>
      </p:sp>
      <p:sp>
        <p:nvSpPr>
          <p:cNvPr id="5" name="Footer Placeholder 4"/>
          <p:cNvSpPr>
            <a:spLocks noGrp="1"/>
          </p:cNvSpPr>
          <p:nvPr>
            <p:ph type="ftr" sz="quarter" idx="3"/>
          </p:nvPr>
        </p:nvSpPr>
        <p:spPr>
          <a:xfrm>
            <a:off x="5791200" y="6356350"/>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endParaRPr lang="en-US" dirty="0"/>
          </a:p>
        </p:txBody>
      </p:sp>
      <p:pic>
        <p:nvPicPr>
          <p:cNvPr id="7" name="Picture 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457200" y="274638"/>
            <a:ext cx="926682" cy="7088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7" r:id="rId7"/>
  </p:sldLayoutIdLst>
  <p:txStyles>
    <p:titleStyle>
      <a:lvl1pPr algn="l" defTabSz="457200" rtl="0" eaLnBrk="1" latinLnBrk="0" hangingPunct="1">
        <a:spcBef>
          <a:spcPct val="0"/>
        </a:spcBef>
        <a:buNone/>
        <a:defRPr sz="30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6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ven.salt@sheffcol.ac.uk"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3.jpg"/><Relationship Id="rId5" Type="http://schemas.openxmlformats.org/officeDocument/2006/relationships/hyperlink" Target="mailto:louise.lioux@sheffcol.ac.uk" TargetMode="External"/><Relationship Id="rId4" Type="http://schemas.openxmlformats.org/officeDocument/2006/relationships/hyperlink" Target="mailto:derek.piper@sheffcol.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hyperlink" Target="https://www.google.co.uk/imgres?imgurl=https%3A%2F%2Fimg.taste.com.au%2FTbNWp5X6%2Ftaste%2F2016%2F11%2Folive-rosemary-focaccia-3503-1.jpeg&amp;imgrefurl=https%3A%2F%2Fwww.taste.com.au%2Frecipes%2Folive-rosemary-focaccia%2F5b13c7a9-6cc9-4bfd-8d84-97dbfc97ba40&amp;docid=s4IIofQuFJ9akM&amp;tbnid=759bE_MLAGpG7M%3A&amp;vet=10ahUKEwiHz7Gw7urhAhXK8eAKHbTSDc4QMwh1KAkwCQ..i&amp;w=3000&amp;h=2000&amp;bih=963&amp;biw=1920&amp;q=focaccia%20bread&amp;ved=0ahUKEwiHz7Gw7urhAhXK8eAKHbTSDc4QMwh1KAkwCQ&amp;iact=mrc&amp;uact=8" TargetMode="External"/><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png"/><Relationship Id="rId7"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s://www.google.co.uk/imgres?imgurl=https%3A%2F%2Fi2.wp.com%2Feverydaycooks.co.uk%2Fwp-content%2Fuploads%2F2017%2F05%2Feveryday-fruitcake-h2.jpg%3Ffit%3D1800%252C1360%26ssl%3D1&amp;imgrefurl=https%3A%2F%2Feverydaycooks.co.uk%2Feveryday-fruit-cake%2F&amp;docid=J_xBJwaT0NixkM&amp;tbnid=VswS7Te8uinItM%3A&amp;vet=10ahUKEwjax5m6oMviAhUitHEKHeM4DosQMwhVKBEwEQ..i&amp;w=1800&amp;h=1360&amp;bih=963&amp;biw=1920&amp;q=light%20fruit%20cake%20pictures%20free&amp;ved=0ahUKEwjax5m6oMviAhUitHEKHeM4DosQMwhVKBEwEQ&amp;iact=mrc&amp;uact=8" TargetMode="External"/><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84" y="1446037"/>
            <a:ext cx="7979808" cy="4697311"/>
          </a:xfrm>
        </p:spPr>
        <p:txBody>
          <a:bodyPr>
            <a:noAutofit/>
          </a:bodyPr>
          <a:lstStyle/>
          <a:p>
            <a:pPr algn="ctr"/>
            <a:r>
              <a:rPr lang="en-GB" sz="5400" dirty="0">
                <a:latin typeface="+mn-lt"/>
              </a:rPr>
              <a:t>Level 1/ College Certificate</a:t>
            </a:r>
            <a:br>
              <a:rPr lang="en-GB" sz="5400" dirty="0">
                <a:latin typeface="+mn-lt"/>
              </a:rPr>
            </a:br>
            <a:r>
              <a:rPr lang="en-GB" sz="5400" dirty="0">
                <a:latin typeface="+mn-lt"/>
              </a:rPr>
              <a:t>Induction Task</a:t>
            </a:r>
            <a:br>
              <a:rPr lang="en-GB" sz="5400" dirty="0">
                <a:latin typeface="+mn-lt"/>
              </a:rPr>
            </a:br>
            <a:r>
              <a:rPr lang="en-GB" sz="2000" dirty="0">
                <a:solidFill>
                  <a:srgbClr val="FF0000"/>
                </a:solidFill>
                <a:latin typeface="+mn-lt"/>
              </a:rPr>
              <a:t>There is no minimum number of words for your assignment and it may be handwritten if preferred .</a:t>
            </a:r>
            <a:br>
              <a:rPr lang="en-GB" sz="2000" dirty="0">
                <a:solidFill>
                  <a:srgbClr val="FF0000"/>
                </a:solidFill>
                <a:latin typeface="+mn-lt"/>
              </a:rPr>
            </a:br>
            <a:r>
              <a:rPr lang="en-GB" sz="2000" dirty="0">
                <a:solidFill>
                  <a:srgbClr val="FF0000"/>
                </a:solidFill>
                <a:latin typeface="+mn-lt"/>
              </a:rPr>
              <a:t>Please bring your completed assignment to college on the first day of term to be marked</a:t>
            </a:r>
            <a:br>
              <a:rPr lang="en-GB" sz="2000" dirty="0">
                <a:solidFill>
                  <a:srgbClr val="FF0000"/>
                </a:solidFill>
                <a:latin typeface="+mn-lt"/>
              </a:rPr>
            </a:br>
            <a:r>
              <a:rPr lang="en-GB" sz="2000" dirty="0">
                <a:solidFill>
                  <a:srgbClr val="FF0000"/>
                </a:solidFill>
                <a:latin typeface="+mn-lt"/>
              </a:rPr>
              <a:t>Should you have any queries regarding the task, please do not hesitate to contact us by email @</a:t>
            </a:r>
            <a:br>
              <a:rPr lang="en-GB" sz="2000" dirty="0">
                <a:solidFill>
                  <a:srgbClr val="FF0000"/>
                </a:solidFill>
                <a:latin typeface="+mn-lt"/>
              </a:rPr>
            </a:br>
            <a:r>
              <a:rPr lang="en-GB" sz="2000" dirty="0">
                <a:solidFill>
                  <a:srgbClr val="FF0000"/>
                </a:solidFill>
                <a:latin typeface="+mn-lt"/>
                <a:hlinkClick r:id="rId3"/>
              </a:rPr>
              <a:t>steven.salt@sheffcol.ac.uk</a:t>
            </a:r>
            <a:r>
              <a:rPr lang="en-GB" sz="2000" dirty="0">
                <a:solidFill>
                  <a:srgbClr val="FF0000"/>
                </a:solidFill>
                <a:latin typeface="+mn-lt"/>
              </a:rPr>
              <a:t>  </a:t>
            </a:r>
            <a:br>
              <a:rPr lang="en-GB" sz="2000" dirty="0">
                <a:solidFill>
                  <a:srgbClr val="FF0000"/>
                </a:solidFill>
                <a:latin typeface="+mn-lt"/>
              </a:rPr>
            </a:br>
            <a:r>
              <a:rPr lang="en-GB" sz="2000" dirty="0">
                <a:solidFill>
                  <a:srgbClr val="FF0000"/>
                </a:solidFill>
                <a:latin typeface="+mn-lt"/>
                <a:hlinkClick r:id="rId4"/>
              </a:rPr>
              <a:t>derek.piper@sheffcol.ac.uk</a:t>
            </a:r>
            <a:r>
              <a:rPr lang="en-GB" sz="2000" dirty="0">
                <a:solidFill>
                  <a:srgbClr val="FF0000"/>
                </a:solidFill>
                <a:latin typeface="+mn-lt"/>
              </a:rPr>
              <a:t> </a:t>
            </a:r>
            <a:br>
              <a:rPr lang="en-GB" sz="2000">
                <a:solidFill>
                  <a:srgbClr val="FF0000"/>
                </a:solidFill>
                <a:latin typeface="+mn-lt"/>
              </a:rPr>
            </a:br>
            <a:r>
              <a:rPr lang="en-GB" sz="2000">
                <a:solidFill>
                  <a:srgbClr val="FF0000"/>
                </a:solidFill>
                <a:latin typeface="+mn-lt"/>
                <a:hlinkClick r:id="rId5"/>
              </a:rPr>
              <a:t>louise.lioux@sheffcol.ac.uk</a:t>
            </a:r>
            <a:br>
              <a:rPr lang="en-GB" sz="2000">
                <a:solidFill>
                  <a:srgbClr val="FF0000"/>
                </a:solidFill>
                <a:latin typeface="+mn-lt"/>
              </a:rPr>
            </a:br>
            <a:br>
              <a:rPr lang="en-GB" sz="2000">
                <a:solidFill>
                  <a:srgbClr val="FF0000"/>
                </a:solidFill>
                <a:latin typeface="+mn-lt"/>
              </a:rPr>
            </a:br>
            <a:br>
              <a:rPr lang="en-GB" sz="2000" dirty="0">
                <a:solidFill>
                  <a:srgbClr val="FF0000"/>
                </a:solidFill>
                <a:latin typeface="+mn-lt"/>
              </a:rPr>
            </a:br>
            <a:br>
              <a:rPr lang="en-GB" sz="5400" dirty="0">
                <a:latin typeface="+mn-lt"/>
              </a:rPr>
            </a:br>
            <a:endParaRPr lang="en-GB" sz="5400" dirty="0">
              <a:latin typeface="+mn-lt"/>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079" y="6217850"/>
            <a:ext cx="5191275" cy="41962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22313" y="2600134"/>
            <a:ext cx="7772400" cy="136207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chemeClr val="tx1"/>
                </a:solidFill>
                <a:latin typeface="Arial"/>
                <a:ea typeface="+mj-ea"/>
                <a:cs typeface="Arial"/>
              </a:defRPr>
            </a:lvl1pPr>
          </a:lstStyle>
          <a:p>
            <a:pPr algn="ctr"/>
            <a:endParaRPr lang="en-GB" sz="3600" b="1" dirty="0">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079" y="6217850"/>
            <a:ext cx="5191275" cy="419628"/>
          </a:xfrm>
          <a:prstGeom prst="rect">
            <a:avLst/>
          </a:prstGeom>
        </p:spPr>
      </p:pic>
      <p:sp>
        <p:nvSpPr>
          <p:cNvPr id="5" name="Text Placeholder 4">
            <a:extLst>
              <a:ext uri="{FF2B5EF4-FFF2-40B4-BE49-F238E27FC236}">
                <a16:creationId xmlns:a16="http://schemas.microsoft.com/office/drawing/2014/main" id="{C88CEC1E-E9D3-44C7-96B7-B4B03545DC09}"/>
              </a:ext>
            </a:extLst>
          </p:cNvPr>
          <p:cNvSpPr>
            <a:spLocks noGrp="1"/>
          </p:cNvSpPr>
          <p:nvPr>
            <p:ph type="body" idx="1"/>
          </p:nvPr>
        </p:nvSpPr>
        <p:spPr>
          <a:xfrm>
            <a:off x="649287" y="1917577"/>
            <a:ext cx="7772400" cy="1283616"/>
          </a:xfrm>
        </p:spPr>
        <p:txBody>
          <a:bodyPr>
            <a:normAutofit fontScale="85000" lnSpcReduction="20000"/>
          </a:bodyPr>
          <a:lstStyle/>
          <a:p>
            <a:r>
              <a:rPr lang="en-GB" dirty="0"/>
              <a:t>Name the 6 Bread products that we will be making on your Bakery course ?</a:t>
            </a:r>
          </a:p>
          <a:p>
            <a:endParaRPr lang="en-GB" dirty="0"/>
          </a:p>
          <a:p>
            <a:r>
              <a:rPr lang="en-GB" dirty="0"/>
              <a:t>When you have identified the products, research using the internet to see if you can find a recipe for each of the products, with a method of production for each product.</a:t>
            </a:r>
          </a:p>
        </p:txBody>
      </p:sp>
    </p:spTree>
    <p:extLst>
      <p:ext uri="{BB962C8B-B14F-4D97-AF65-F5344CB8AC3E}">
        <p14:creationId xmlns:p14="http://schemas.microsoft.com/office/powerpoint/2010/main" val="3271545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079" y="949912"/>
            <a:ext cx="8092709" cy="1242874"/>
          </a:xfrm>
        </p:spPr>
        <p:txBody>
          <a:bodyPr>
            <a:normAutofit/>
          </a:bodyPr>
          <a:lstStyle/>
          <a:p>
            <a:pPr algn="ctr"/>
            <a:r>
              <a:rPr lang="en-GB" sz="5400" b="1" dirty="0">
                <a:latin typeface="+mn-lt"/>
              </a:rPr>
              <a:t>Bread products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079" y="6217850"/>
            <a:ext cx="5191275" cy="419628"/>
          </a:xfrm>
          <a:prstGeom prst="rect">
            <a:avLst/>
          </a:prstGeom>
        </p:spPr>
      </p:pic>
      <p:pic>
        <p:nvPicPr>
          <p:cNvPr id="4" name="Picture 3" descr="Image result for focaccia bread">
            <a:hlinkClick r:id="rId3"/>
            <a:extLst>
              <a:ext uri="{FF2B5EF4-FFF2-40B4-BE49-F238E27FC236}">
                <a16:creationId xmlns:a16="http://schemas.microsoft.com/office/drawing/2014/main" id="{92C150F6-96B4-4208-81EC-9C88C8D3DB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41" y="197397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424DF2A-8847-415D-BC4E-4A401DF7EC1C}"/>
              </a:ext>
            </a:extLst>
          </p:cNvPr>
          <p:cNvPicPr>
            <a:picLocks noChangeAspect="1"/>
          </p:cNvPicPr>
          <p:nvPr/>
        </p:nvPicPr>
        <p:blipFill>
          <a:blip r:embed="rId5"/>
          <a:stretch>
            <a:fillRect/>
          </a:stretch>
        </p:blipFill>
        <p:spPr>
          <a:xfrm>
            <a:off x="3166703" y="1990518"/>
            <a:ext cx="2609850" cy="1752600"/>
          </a:xfrm>
          <a:prstGeom prst="rect">
            <a:avLst/>
          </a:prstGeom>
        </p:spPr>
      </p:pic>
      <p:pic>
        <p:nvPicPr>
          <p:cNvPr id="6" name="Picture 5">
            <a:extLst>
              <a:ext uri="{FF2B5EF4-FFF2-40B4-BE49-F238E27FC236}">
                <a16:creationId xmlns:a16="http://schemas.microsoft.com/office/drawing/2014/main" id="{05557630-9EAA-472D-8F4C-A387B596E819}"/>
              </a:ext>
            </a:extLst>
          </p:cNvPr>
          <p:cNvPicPr>
            <a:picLocks noChangeAspect="1"/>
          </p:cNvPicPr>
          <p:nvPr/>
        </p:nvPicPr>
        <p:blipFill>
          <a:blip r:embed="rId6"/>
          <a:stretch>
            <a:fillRect/>
          </a:stretch>
        </p:blipFill>
        <p:spPr>
          <a:xfrm>
            <a:off x="6204635" y="1845780"/>
            <a:ext cx="2276806" cy="1897338"/>
          </a:xfrm>
          <a:prstGeom prst="rect">
            <a:avLst/>
          </a:prstGeom>
        </p:spPr>
      </p:pic>
      <p:pic>
        <p:nvPicPr>
          <p:cNvPr id="7" name="Picture 6">
            <a:extLst>
              <a:ext uri="{FF2B5EF4-FFF2-40B4-BE49-F238E27FC236}">
                <a16:creationId xmlns:a16="http://schemas.microsoft.com/office/drawing/2014/main" id="{A7881B2F-C77F-4ED7-A73C-35593F381746}"/>
              </a:ext>
            </a:extLst>
          </p:cNvPr>
          <p:cNvPicPr>
            <a:picLocks noChangeAspect="1"/>
          </p:cNvPicPr>
          <p:nvPr/>
        </p:nvPicPr>
        <p:blipFill>
          <a:blip r:embed="rId7"/>
          <a:stretch>
            <a:fillRect/>
          </a:stretch>
        </p:blipFill>
        <p:spPr>
          <a:xfrm>
            <a:off x="361862" y="3743118"/>
            <a:ext cx="2590800" cy="2590800"/>
          </a:xfrm>
          <a:prstGeom prst="rect">
            <a:avLst/>
          </a:prstGeom>
        </p:spPr>
      </p:pic>
      <p:pic>
        <p:nvPicPr>
          <p:cNvPr id="8" name="Picture 7">
            <a:extLst>
              <a:ext uri="{FF2B5EF4-FFF2-40B4-BE49-F238E27FC236}">
                <a16:creationId xmlns:a16="http://schemas.microsoft.com/office/drawing/2014/main" id="{60BB60B2-9CFD-4B72-A738-ECBDA07469A9}"/>
              </a:ext>
            </a:extLst>
          </p:cNvPr>
          <p:cNvPicPr>
            <a:picLocks noChangeAspect="1"/>
          </p:cNvPicPr>
          <p:nvPr/>
        </p:nvPicPr>
        <p:blipFill>
          <a:blip r:embed="rId8"/>
          <a:stretch>
            <a:fillRect/>
          </a:stretch>
        </p:blipFill>
        <p:spPr>
          <a:xfrm>
            <a:off x="3290008" y="4205448"/>
            <a:ext cx="1905000" cy="1524000"/>
          </a:xfrm>
          <a:prstGeom prst="rect">
            <a:avLst/>
          </a:prstGeom>
        </p:spPr>
      </p:pic>
      <p:pic>
        <p:nvPicPr>
          <p:cNvPr id="9" name="Picture 8">
            <a:extLst>
              <a:ext uri="{FF2B5EF4-FFF2-40B4-BE49-F238E27FC236}">
                <a16:creationId xmlns:a16="http://schemas.microsoft.com/office/drawing/2014/main" id="{54F8F058-6B96-4284-8232-32D5218BB19D}"/>
              </a:ext>
            </a:extLst>
          </p:cNvPr>
          <p:cNvPicPr>
            <a:picLocks noChangeAspect="1"/>
          </p:cNvPicPr>
          <p:nvPr/>
        </p:nvPicPr>
        <p:blipFill>
          <a:blip r:embed="rId9"/>
          <a:stretch>
            <a:fillRect/>
          </a:stretch>
        </p:blipFill>
        <p:spPr>
          <a:xfrm>
            <a:off x="5532354" y="4022639"/>
            <a:ext cx="2466975" cy="18478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22313" y="2600134"/>
            <a:ext cx="7772400" cy="136207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chemeClr val="tx1"/>
                </a:solidFill>
                <a:latin typeface="Arial"/>
                <a:ea typeface="+mj-ea"/>
                <a:cs typeface="Arial"/>
              </a:defRPr>
            </a:lvl1pPr>
          </a:lstStyle>
          <a:p>
            <a:pPr algn="ctr"/>
            <a:endParaRPr lang="en-GB" sz="3600" b="1" dirty="0">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079" y="6217850"/>
            <a:ext cx="5191275" cy="419628"/>
          </a:xfrm>
          <a:prstGeom prst="rect">
            <a:avLst/>
          </a:prstGeom>
        </p:spPr>
      </p:pic>
      <p:sp>
        <p:nvSpPr>
          <p:cNvPr id="5" name="Text Placeholder 4">
            <a:extLst>
              <a:ext uri="{FF2B5EF4-FFF2-40B4-BE49-F238E27FC236}">
                <a16:creationId xmlns:a16="http://schemas.microsoft.com/office/drawing/2014/main" id="{C88CEC1E-E9D3-44C7-96B7-B4B03545DC09}"/>
              </a:ext>
            </a:extLst>
          </p:cNvPr>
          <p:cNvSpPr>
            <a:spLocks noGrp="1"/>
          </p:cNvSpPr>
          <p:nvPr>
            <p:ph type="body" idx="1"/>
          </p:nvPr>
        </p:nvSpPr>
        <p:spPr>
          <a:xfrm>
            <a:off x="649287" y="1917577"/>
            <a:ext cx="7772400" cy="1283616"/>
          </a:xfrm>
        </p:spPr>
        <p:txBody>
          <a:bodyPr>
            <a:normAutofit fontScale="77500" lnSpcReduction="20000"/>
          </a:bodyPr>
          <a:lstStyle/>
          <a:p>
            <a:r>
              <a:rPr lang="en-GB" dirty="0"/>
              <a:t>Name the 6 Confectionery products that we will be making on your Bakery course ?</a:t>
            </a:r>
          </a:p>
          <a:p>
            <a:endParaRPr lang="en-GB" dirty="0"/>
          </a:p>
          <a:p>
            <a:r>
              <a:rPr lang="en-GB" dirty="0"/>
              <a:t>When you have identified the products, research using the internet to see if you can find a recipe for each of the products, with a method of production for each product.</a:t>
            </a:r>
          </a:p>
        </p:txBody>
      </p:sp>
    </p:spTree>
    <p:extLst>
      <p:ext uri="{BB962C8B-B14F-4D97-AF65-F5344CB8AC3E}">
        <p14:creationId xmlns:p14="http://schemas.microsoft.com/office/powerpoint/2010/main" val="690276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22313" y="1233997"/>
            <a:ext cx="7772400" cy="923278"/>
          </a:xfrm>
        </p:spPr>
        <p:txBody>
          <a:bodyPr>
            <a:noAutofit/>
          </a:bodyPr>
          <a:lstStyle/>
          <a:p>
            <a:pPr algn="ctr"/>
            <a:r>
              <a:rPr lang="en-GB" sz="5400" b="1" dirty="0">
                <a:latin typeface="+mn-lt"/>
              </a:rPr>
              <a:t>Confectionery products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079" y="6217850"/>
            <a:ext cx="5191275" cy="419628"/>
          </a:xfrm>
          <a:prstGeom prst="rect">
            <a:avLst/>
          </a:prstGeom>
        </p:spPr>
      </p:pic>
      <p:pic>
        <p:nvPicPr>
          <p:cNvPr id="5" name="Picture 4">
            <a:extLst>
              <a:ext uri="{FF2B5EF4-FFF2-40B4-BE49-F238E27FC236}">
                <a16:creationId xmlns:a16="http://schemas.microsoft.com/office/drawing/2014/main" id="{01BA6404-2220-4C59-B2EC-1D4AC0CCC598}"/>
              </a:ext>
            </a:extLst>
          </p:cNvPr>
          <p:cNvPicPr>
            <a:picLocks noChangeAspect="1"/>
          </p:cNvPicPr>
          <p:nvPr/>
        </p:nvPicPr>
        <p:blipFill>
          <a:blip r:embed="rId3"/>
          <a:stretch>
            <a:fillRect/>
          </a:stretch>
        </p:blipFill>
        <p:spPr>
          <a:xfrm>
            <a:off x="469741" y="2157275"/>
            <a:ext cx="2466975" cy="1847850"/>
          </a:xfrm>
          <a:prstGeom prst="rect">
            <a:avLst/>
          </a:prstGeom>
        </p:spPr>
      </p:pic>
      <p:pic>
        <p:nvPicPr>
          <p:cNvPr id="6" name="Picture 3" descr="Image result for light fruit cake pictures free">
            <a:hlinkClick r:id="rId4"/>
            <a:extLst>
              <a:ext uri="{FF2B5EF4-FFF2-40B4-BE49-F238E27FC236}">
                <a16:creationId xmlns:a16="http://schemas.microsoft.com/office/drawing/2014/main" id="{E5930653-0794-43CD-956A-14EAD1AAEF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6716" y="2147750"/>
            <a:ext cx="2457450" cy="18573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inger Biscuits | Chelsea Sugar">
            <a:extLst>
              <a:ext uri="{FF2B5EF4-FFF2-40B4-BE49-F238E27FC236}">
                <a16:creationId xmlns:a16="http://schemas.microsoft.com/office/drawing/2014/main" id="{45CF4A43-6587-4318-8EF5-F66F7647B0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2990" y="2157275"/>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wiss Roll/Jam Roll / Cake roll, an old English recipe! [#40 ...">
            <a:extLst>
              <a:ext uri="{FF2B5EF4-FFF2-40B4-BE49-F238E27FC236}">
                <a16:creationId xmlns:a16="http://schemas.microsoft.com/office/drawing/2014/main" id="{15669A06-58FC-4F18-8F80-D1EC4D5EEC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16" y="4229100"/>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orrisons Egg Custard Tarts | Morrisons">
            <a:extLst>
              <a:ext uri="{FF2B5EF4-FFF2-40B4-BE49-F238E27FC236}">
                <a16:creationId xmlns:a16="http://schemas.microsoft.com/office/drawing/2014/main" id="{AA3929EE-9876-4660-9BD3-66B14DAF3E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93878" y="407472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olly's eccles cakes recipe - All recipes UK">
            <a:extLst>
              <a:ext uri="{FF2B5EF4-FFF2-40B4-BE49-F238E27FC236}">
                <a16:creationId xmlns:a16="http://schemas.microsoft.com/office/drawing/2014/main" id="{9EFBAB97-DABB-4490-8FAE-E111C15C9D8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23465" y="448766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775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22313" y="2600134"/>
            <a:ext cx="7772400" cy="168778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chemeClr val="tx1"/>
                </a:solidFill>
                <a:latin typeface="Arial"/>
                <a:ea typeface="+mj-ea"/>
                <a:cs typeface="Arial"/>
              </a:defRPr>
            </a:lvl1pPr>
          </a:lstStyle>
          <a:p>
            <a:pPr algn="ctr"/>
            <a:endParaRPr lang="en-GB" sz="3600" b="1" dirty="0">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079" y="6217850"/>
            <a:ext cx="5191275" cy="419628"/>
          </a:xfrm>
          <a:prstGeom prst="rect">
            <a:avLst/>
          </a:prstGeom>
        </p:spPr>
      </p:pic>
      <p:sp>
        <p:nvSpPr>
          <p:cNvPr id="6" name="Text Placeholder 5">
            <a:extLst>
              <a:ext uri="{FF2B5EF4-FFF2-40B4-BE49-F238E27FC236}">
                <a16:creationId xmlns:a16="http://schemas.microsoft.com/office/drawing/2014/main" id="{18697B26-04E7-4E3C-BBD1-3DC67909AECB}"/>
              </a:ext>
            </a:extLst>
          </p:cNvPr>
          <p:cNvSpPr>
            <a:spLocks noGrp="1"/>
          </p:cNvSpPr>
          <p:nvPr>
            <p:ph type="body" idx="1"/>
          </p:nvPr>
        </p:nvSpPr>
        <p:spPr/>
        <p:txBody>
          <a:bodyPr>
            <a:normAutofit fontScale="62500" lnSpcReduction="20000"/>
          </a:bodyPr>
          <a:lstStyle/>
          <a:p>
            <a:r>
              <a:rPr lang="en-GB" dirty="0"/>
              <a:t>Health &amp; Safety questions to research using the internet </a:t>
            </a:r>
          </a:p>
          <a:p>
            <a:endParaRPr lang="en-GB" dirty="0"/>
          </a:p>
          <a:p>
            <a:pPr marL="457200" indent="-457200">
              <a:buAutoNum type="arabicPeriod"/>
            </a:pPr>
            <a:r>
              <a:rPr lang="en-GB" dirty="0"/>
              <a:t>State types of protective clothing and headgear  to be used in food operations ?</a:t>
            </a:r>
          </a:p>
          <a:p>
            <a:pPr marL="457200" indent="-457200">
              <a:buAutoNum type="arabicPeriod"/>
            </a:pPr>
            <a:endParaRPr lang="en-GB" dirty="0"/>
          </a:p>
          <a:p>
            <a:pPr marL="457200" indent="-457200">
              <a:buAutoNum type="arabicPeriod" startAt="2"/>
            </a:pPr>
            <a:r>
              <a:rPr lang="en-GB" dirty="0"/>
              <a:t>State the importance of following handwashing requirements ?</a:t>
            </a:r>
          </a:p>
          <a:p>
            <a:pPr marL="457200" indent="-457200">
              <a:buAutoNum type="arabicPeriod" startAt="2"/>
            </a:pPr>
            <a:endParaRPr lang="en-GB" dirty="0"/>
          </a:p>
          <a:p>
            <a:pPr marL="457200" indent="-457200">
              <a:buAutoNum type="arabicPeriod" startAt="2"/>
            </a:pPr>
            <a:r>
              <a:rPr lang="en-GB" dirty="0"/>
              <a:t>State why jewellery &amp; cosmetics may be a food safety risk in the bakery ? </a:t>
            </a:r>
          </a:p>
        </p:txBody>
      </p:sp>
    </p:spTree>
    <p:extLst>
      <p:ext uri="{BB962C8B-B14F-4D97-AF65-F5344CB8AC3E}">
        <p14:creationId xmlns:p14="http://schemas.microsoft.com/office/powerpoint/2010/main" val="3438411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340</TotalTime>
  <Words>226</Words>
  <Application>Microsoft Office PowerPoint</Application>
  <PresentationFormat>On-screen Show (4:3)</PresentationFormat>
  <Paragraphs>20</Paragraphs>
  <Slides>6</Slides>
  <Notes>4</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Level 1/ College Certificate Induction Task There is no minimum number of words for your assignment and it may be handwritten if preferred . Please bring your completed assignment to college on the first day of term to be marked Should you have any queries regarding the task, please do not hesitate to contact us by email @ steven.salt@sheffcol.ac.uk   derek.piper@sheffcol.ac.uk  louise.lioux@sheffcol.ac.uk    </vt:lpstr>
      <vt:lpstr>PowerPoint Presentation</vt:lpstr>
      <vt:lpstr>Bread products </vt:lpstr>
      <vt:lpstr>PowerPoint Presentation</vt:lpstr>
      <vt:lpstr>Confectionery products</vt:lpstr>
      <vt:lpstr>PowerPoint Presentation</vt:lpstr>
    </vt:vector>
  </TitlesOfParts>
  <Company>Leeds Metropolitan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Title</dc:title>
  <dc:creator>Jake Goodall</dc:creator>
  <cp:lastModifiedBy>Louise Lioux</cp:lastModifiedBy>
  <cp:revision>43</cp:revision>
  <dcterms:created xsi:type="dcterms:W3CDTF">2015-11-27T09:56:20Z</dcterms:created>
  <dcterms:modified xsi:type="dcterms:W3CDTF">2020-05-14T13:45:03Z</dcterms:modified>
</cp:coreProperties>
</file>