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sldIdLst>
    <p:sldId id="256" r:id="rId2"/>
    <p:sldId id="259" r:id="rId3"/>
    <p:sldId id="266" r:id="rId4"/>
    <p:sldId id="264" r:id="rId5"/>
    <p:sldId id="267" r:id="rId6"/>
    <p:sldId id="277" r:id="rId7"/>
    <p:sldId id="268" r:id="rId8"/>
    <p:sldId id="269" r:id="rId9"/>
    <p:sldId id="261" r:id="rId10"/>
    <p:sldId id="272" r:id="rId11"/>
    <p:sldId id="271" r:id="rId12"/>
    <p:sldId id="276" r:id="rId13"/>
    <p:sldId id="273"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35"/>
    <a:srgbClr val="005856"/>
    <a:srgbClr val="9EFF29"/>
    <a:srgbClr val="007033"/>
    <a:srgbClr val="5EEC3C"/>
    <a:srgbClr val="F1C88B"/>
    <a:srgbClr val="FE9202"/>
    <a:srgbClr val="FF2549"/>
    <a:srgbClr val="1D3A00"/>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714" y="-60"/>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6/17/2020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9592" y="3384757"/>
            <a:ext cx="8203575" cy="1002890"/>
          </a:xfrm>
          <a:noFill/>
          <a:effectLst>
            <a:outerShdw blurRad="50800" dist="38100" dir="2700000" algn="tl" rotWithShape="0">
              <a:prstClr val="black">
                <a:alpha val="40000"/>
              </a:prstClr>
            </a:outerShdw>
          </a:effectLst>
        </p:spPr>
        <p:txBody>
          <a:bodyPr>
            <a:normAutofit/>
          </a:bodyPr>
          <a:lstStyle>
            <a:lvl1pPr algn="l">
              <a:defRPr sz="3600">
                <a:solidFill>
                  <a:srgbClr val="002060"/>
                </a:solidFill>
              </a:defRPr>
            </a:lvl1pPr>
          </a:lstStyle>
          <a:p>
            <a:r>
              <a:rPr lang="en-US" dirty="0"/>
              <a:t>Click to edit </a:t>
            </a:r>
            <a:r>
              <a:rPr lang="en-US" dirty="0" smtClean="0"/>
              <a:t>Master </a:t>
            </a:r>
            <a:r>
              <a:rPr lang="en-US" dirty="0"/>
              <a:t>title style</a:t>
            </a:r>
          </a:p>
        </p:txBody>
      </p:sp>
      <p:sp>
        <p:nvSpPr>
          <p:cNvPr id="3" name="Subtitle 2"/>
          <p:cNvSpPr>
            <a:spLocks noGrp="1"/>
          </p:cNvSpPr>
          <p:nvPr>
            <p:ph type="subTitle" idx="1"/>
          </p:nvPr>
        </p:nvSpPr>
        <p:spPr>
          <a:xfrm>
            <a:off x="553064" y="4290531"/>
            <a:ext cx="8207605" cy="763525"/>
          </a:xfrm>
        </p:spPr>
        <p:txBody>
          <a:bodyPr>
            <a:normAutofit/>
          </a:bodyPr>
          <a:lstStyle>
            <a:lvl1pPr marL="0" indent="0" algn="l">
              <a:buNone/>
              <a:defRPr sz="2800" b="0" i="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smtClean="0"/>
              <a:t>Master </a:t>
            </a:r>
            <a:r>
              <a:rPr lang="en-US" dirty="0"/>
              <a:t>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659412"/>
            <a:ext cx="8246070" cy="763526"/>
          </a:xfrm>
        </p:spPr>
        <p:txBody>
          <a:bodyPr>
            <a:normAutofit/>
          </a:bodyPr>
          <a:lstStyle>
            <a:lvl1pPr algn="l">
              <a:defRPr sz="3600" baseline="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415845"/>
            <a:ext cx="8246070" cy="3446477"/>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565" y="391788"/>
            <a:ext cx="6793137" cy="725349"/>
          </a:xfrm>
        </p:spPr>
        <p:txBody>
          <a:bodyPr>
            <a:normAutofit/>
          </a:bodyPr>
          <a:lstStyle>
            <a:lvl1pPr algn="l">
              <a:defRPr sz="360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92565" y="1155313"/>
            <a:ext cx="6793137" cy="3511061"/>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6/17/2020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7" y="765719"/>
            <a:ext cx="8093365" cy="763525"/>
          </a:xfrm>
        </p:spPr>
        <p:txBody>
          <a:bodyPr>
            <a:normAutofit/>
          </a:bodyPr>
          <a:lstStyle>
            <a:lvl1pPr algn="l">
              <a:defRPr sz="3600" baseline="0">
                <a:solidFill>
                  <a:srgbClr val="00206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802980"/>
            <a:ext cx="4040188"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275377"/>
            <a:ext cx="4040188"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802980"/>
            <a:ext cx="4041775"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275377"/>
            <a:ext cx="4041775"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6/17/2020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6/17/2020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6/17/2020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6/17/2020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6/17/2020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980" y="3222522"/>
            <a:ext cx="8203575" cy="980768"/>
          </a:xfrm>
        </p:spPr>
        <p:txBody>
          <a:bodyPr>
            <a:normAutofit fontScale="90000"/>
          </a:bodyPr>
          <a:lstStyle/>
          <a:p>
            <a:r>
              <a:rPr lang="en-US" dirty="0" smtClean="0"/>
              <a:t>Civil Engineering &amp; Construction Management</a:t>
            </a:r>
            <a:endParaRPr lang="en-US" dirty="0"/>
          </a:p>
        </p:txBody>
      </p:sp>
      <p:sp>
        <p:nvSpPr>
          <p:cNvPr id="3" name="Subtitle 2"/>
          <p:cNvSpPr>
            <a:spLocks noGrp="1"/>
          </p:cNvSpPr>
          <p:nvPr>
            <p:ph type="subTitle" idx="1"/>
          </p:nvPr>
        </p:nvSpPr>
        <p:spPr>
          <a:xfrm>
            <a:off x="446356" y="4157795"/>
            <a:ext cx="8188953" cy="763525"/>
          </a:xfrm>
        </p:spPr>
        <p:txBody>
          <a:bodyPr/>
          <a:lstStyle/>
          <a:p>
            <a:r>
              <a:rPr lang="en-US" dirty="0"/>
              <a:t>Pre-enrolment Study Pack 2020</a:t>
            </a:r>
          </a:p>
          <a:p>
            <a:endParaRPr lang="en-US" dirty="0"/>
          </a:p>
        </p:txBody>
      </p:sp>
      <p:pic>
        <p:nvPicPr>
          <p:cNvPr id="4" name="Picture 3"/>
          <p:cNvPicPr>
            <a:picLocks noChangeAspect="1"/>
          </p:cNvPicPr>
          <p:nvPr/>
        </p:nvPicPr>
        <p:blipFill>
          <a:blip r:embed="rId2"/>
          <a:stretch>
            <a:fillRect/>
          </a:stretch>
        </p:blipFill>
        <p:spPr>
          <a:xfrm>
            <a:off x="7693572" y="1"/>
            <a:ext cx="1450428" cy="1450428"/>
          </a:xfrm>
          <a:prstGeom prst="rect">
            <a:avLst/>
          </a:prstGeom>
        </p:spPr>
      </p:pic>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800" b="1" dirty="0"/>
              <a:t>Using Google Meet</a:t>
            </a:r>
          </a:p>
        </p:txBody>
      </p:sp>
      <p:sp>
        <p:nvSpPr>
          <p:cNvPr id="6" name="Content Placeholder 5"/>
          <p:cNvSpPr>
            <a:spLocks noGrp="1"/>
          </p:cNvSpPr>
          <p:nvPr>
            <p:ph idx="1"/>
          </p:nvPr>
        </p:nvSpPr>
        <p:spPr>
          <a:xfrm>
            <a:off x="492565" y="1053001"/>
            <a:ext cx="7421725" cy="1017537"/>
          </a:xfrm>
        </p:spPr>
        <p:txBody>
          <a:bodyPr>
            <a:normAutofit fontScale="55000" lnSpcReduction="20000"/>
          </a:bodyPr>
          <a:lstStyle/>
          <a:p>
            <a:r>
              <a:rPr lang="en-GB" b="1" dirty="0"/>
              <a:t>Due to the current social distancing measures, we will be using Google Meet as a link to enable information to be passed to students where attendance to college may be restricted at times. Throughout the course you will have the opportunity to meet with your colleagues, give presentations and talk with the tutor through this media stream.</a:t>
            </a:r>
          </a:p>
        </p:txBody>
      </p:sp>
      <p:pic>
        <p:nvPicPr>
          <p:cNvPr id="2" name="Picture 1"/>
          <p:cNvPicPr>
            <a:picLocks noChangeAspect="1"/>
          </p:cNvPicPr>
          <p:nvPr/>
        </p:nvPicPr>
        <p:blipFill>
          <a:blip r:embed="rId2"/>
          <a:stretch>
            <a:fillRect/>
          </a:stretch>
        </p:blipFill>
        <p:spPr>
          <a:xfrm>
            <a:off x="1810539" y="2180762"/>
            <a:ext cx="4785775" cy="2694666"/>
          </a:xfrm>
          <a:prstGeom prst="rect">
            <a:avLst/>
          </a:prstGeom>
        </p:spPr>
      </p:pic>
    </p:spTree>
    <p:extLst>
      <p:ext uri="{BB962C8B-B14F-4D97-AF65-F5344CB8AC3E}">
        <p14:creationId xmlns:p14="http://schemas.microsoft.com/office/powerpoint/2010/main" val="478522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9241" y="504996"/>
            <a:ext cx="8093365" cy="763525"/>
          </a:xfrm>
        </p:spPr>
        <p:txBody>
          <a:bodyPr>
            <a:normAutofit/>
          </a:bodyPr>
          <a:lstStyle/>
          <a:p>
            <a:r>
              <a:rPr lang="en-GB" sz="2800" b="1" dirty="0"/>
              <a:t>TASK </a:t>
            </a:r>
            <a:r>
              <a:rPr lang="en-GB" sz="2800" b="1" dirty="0" smtClean="0"/>
              <a:t>3: </a:t>
            </a:r>
            <a:r>
              <a:rPr lang="en-GB" sz="2800" b="1" dirty="0"/>
              <a:t>Have a Go Question</a:t>
            </a:r>
          </a:p>
        </p:txBody>
      </p:sp>
      <p:sp>
        <p:nvSpPr>
          <p:cNvPr id="6" name="Content Placeholder 5"/>
          <p:cNvSpPr>
            <a:spLocks noGrp="1"/>
          </p:cNvSpPr>
          <p:nvPr>
            <p:ph type="body" idx="1"/>
          </p:nvPr>
        </p:nvSpPr>
        <p:spPr>
          <a:xfrm>
            <a:off x="536879" y="1300294"/>
            <a:ext cx="8145727" cy="602016"/>
          </a:xfrm>
        </p:spPr>
        <p:txBody>
          <a:bodyPr>
            <a:normAutofit fontScale="70000" lnSpcReduction="20000"/>
          </a:bodyPr>
          <a:lstStyle/>
          <a:p>
            <a:r>
              <a:rPr lang="en-GB" dirty="0" smtClean="0"/>
              <a:t>What type of superstructure has been used to construct the following buildings?</a:t>
            </a:r>
          </a:p>
          <a:p>
            <a:r>
              <a:rPr lang="en-GB" dirty="0" smtClean="0"/>
              <a:t>How much concrete was used to construct the foundations of each building?</a:t>
            </a:r>
            <a:endParaRPr lang="en-GB" dirty="0"/>
          </a:p>
        </p:txBody>
      </p:sp>
      <p:pic>
        <p:nvPicPr>
          <p:cNvPr id="11" name="Content Placeholder 10" descr="Dubai Tower Arab · Free photo on Pixabay"/>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19653721">
            <a:off x="1286241" y="2033593"/>
            <a:ext cx="1676822" cy="2515233"/>
          </a:xfrm>
        </p:spPr>
      </p:pic>
      <p:pic>
        <p:nvPicPr>
          <p:cNvPr id="16" name="Content Placeholder 15" descr="The Shard - Simple English Wikipedia, the free encyclopedia"/>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rot="1824566">
            <a:off x="5660221" y="2062224"/>
            <a:ext cx="1839320" cy="2466361"/>
          </a:xfrm>
        </p:spPr>
      </p:pic>
    </p:spTree>
    <p:extLst>
      <p:ext uri="{BB962C8B-B14F-4D97-AF65-F5344CB8AC3E}">
        <p14:creationId xmlns:p14="http://schemas.microsoft.com/office/powerpoint/2010/main" val="3049551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800" b="1" dirty="0" smtClean="0"/>
              <a:t>Meet the team.</a:t>
            </a:r>
            <a:endParaRPr lang="en-GB" sz="2800" b="1" dirty="0"/>
          </a:p>
        </p:txBody>
      </p:sp>
      <p:pic>
        <p:nvPicPr>
          <p:cNvPr id="5" name="Content Placeholder 4"/>
          <p:cNvPicPr>
            <a:picLocks noGrp="1" noChangeAspect="1"/>
          </p:cNvPicPr>
          <p:nvPr>
            <p:ph idx="1"/>
          </p:nvPr>
        </p:nvPicPr>
        <p:blipFill>
          <a:blip r:embed="rId2"/>
          <a:stretch>
            <a:fillRect/>
          </a:stretch>
        </p:blipFill>
        <p:spPr>
          <a:xfrm>
            <a:off x="1775803" y="1485484"/>
            <a:ext cx="2001717" cy="3346905"/>
          </a:xfrm>
          <a:prstGeom prst="rect">
            <a:avLst/>
          </a:prstGeom>
        </p:spPr>
      </p:pic>
      <p:pic>
        <p:nvPicPr>
          <p:cNvPr id="7" name="Picture 6"/>
          <p:cNvPicPr>
            <a:picLocks noChangeAspect="1"/>
          </p:cNvPicPr>
          <p:nvPr/>
        </p:nvPicPr>
        <p:blipFill>
          <a:blip r:embed="rId3"/>
          <a:stretch>
            <a:fillRect/>
          </a:stretch>
        </p:blipFill>
        <p:spPr>
          <a:xfrm>
            <a:off x="4961744" y="1473246"/>
            <a:ext cx="2462997" cy="3371380"/>
          </a:xfrm>
          <a:prstGeom prst="rect">
            <a:avLst/>
          </a:prstGeom>
        </p:spPr>
      </p:pic>
      <p:pic>
        <p:nvPicPr>
          <p:cNvPr id="8" name="Picture 7"/>
          <p:cNvPicPr>
            <a:picLocks noChangeAspect="1"/>
          </p:cNvPicPr>
          <p:nvPr/>
        </p:nvPicPr>
        <p:blipFill>
          <a:blip r:embed="rId4"/>
          <a:stretch>
            <a:fillRect/>
          </a:stretch>
        </p:blipFill>
        <p:spPr>
          <a:xfrm>
            <a:off x="807358" y="1217237"/>
            <a:ext cx="4154386" cy="3639627"/>
          </a:xfrm>
          <a:prstGeom prst="rect">
            <a:avLst/>
          </a:prstGeom>
        </p:spPr>
      </p:pic>
    </p:spTree>
    <p:extLst>
      <p:ext uri="{BB962C8B-B14F-4D97-AF65-F5344CB8AC3E}">
        <p14:creationId xmlns:p14="http://schemas.microsoft.com/office/powerpoint/2010/main" val="3550046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9815" y="329004"/>
            <a:ext cx="8093365" cy="763525"/>
          </a:xfrm>
        </p:spPr>
        <p:txBody>
          <a:bodyPr>
            <a:normAutofit/>
          </a:bodyPr>
          <a:lstStyle/>
          <a:p>
            <a:r>
              <a:rPr lang="en-GB" sz="2800" b="1" dirty="0"/>
              <a:t>Contact Details</a:t>
            </a:r>
          </a:p>
        </p:txBody>
      </p:sp>
      <p:sp>
        <p:nvSpPr>
          <p:cNvPr id="6" name="Content Placeholder 5"/>
          <p:cNvSpPr>
            <a:spLocks noGrp="1"/>
          </p:cNvSpPr>
          <p:nvPr>
            <p:ph type="body" idx="1"/>
          </p:nvPr>
        </p:nvSpPr>
        <p:spPr>
          <a:xfrm>
            <a:off x="449815" y="1188259"/>
            <a:ext cx="6127154" cy="2804901"/>
          </a:xfrm>
        </p:spPr>
        <p:txBody>
          <a:bodyPr>
            <a:normAutofit/>
          </a:bodyPr>
          <a:lstStyle/>
          <a:p>
            <a:pPr algn="l">
              <a:lnSpc>
                <a:spcPct val="150000"/>
              </a:lnSpc>
            </a:pPr>
            <a:r>
              <a:rPr lang="en-GB" sz="2000" dirty="0"/>
              <a:t>Name: Mr </a:t>
            </a:r>
            <a:r>
              <a:rPr lang="en-GB" sz="2000" dirty="0" smtClean="0"/>
              <a:t>Nigel Pearson</a:t>
            </a:r>
            <a:endParaRPr lang="en-GB" sz="2000" dirty="0"/>
          </a:p>
          <a:p>
            <a:pPr algn="l">
              <a:lnSpc>
                <a:spcPct val="150000"/>
              </a:lnSpc>
            </a:pPr>
            <a:r>
              <a:rPr lang="en-GB" sz="2000" dirty="0"/>
              <a:t>Title: </a:t>
            </a:r>
            <a:r>
              <a:rPr lang="en-GB" sz="2000" dirty="0" smtClean="0"/>
              <a:t>Level 3 Construction and the Built Environment Course </a:t>
            </a:r>
            <a:r>
              <a:rPr lang="en-GB" sz="2000" dirty="0"/>
              <a:t>Leader</a:t>
            </a:r>
          </a:p>
          <a:p>
            <a:pPr algn="l">
              <a:lnSpc>
                <a:spcPct val="150000"/>
              </a:lnSpc>
            </a:pPr>
            <a:r>
              <a:rPr lang="en-GB" sz="2000" dirty="0"/>
              <a:t>Tel No: </a:t>
            </a:r>
            <a:r>
              <a:rPr lang="en-GB" sz="2000" dirty="0" smtClean="0"/>
              <a:t>2602600</a:t>
            </a:r>
            <a:endParaRPr lang="en-GB" sz="2000" dirty="0"/>
          </a:p>
          <a:p>
            <a:pPr algn="l">
              <a:lnSpc>
                <a:spcPct val="150000"/>
              </a:lnSpc>
            </a:pPr>
            <a:r>
              <a:rPr lang="en-GB" sz="2000" dirty="0"/>
              <a:t>Email: </a:t>
            </a:r>
            <a:r>
              <a:rPr lang="en-GB" sz="2000" dirty="0" smtClean="0"/>
              <a:t>nigel.pearson@sheffcol.ac.uk</a:t>
            </a:r>
            <a:endParaRPr lang="en-GB" sz="2000" dirty="0"/>
          </a:p>
        </p:txBody>
      </p:sp>
    </p:spTree>
    <p:extLst>
      <p:ext uri="{BB962C8B-B14F-4D97-AF65-F5344CB8AC3E}">
        <p14:creationId xmlns:p14="http://schemas.microsoft.com/office/powerpoint/2010/main" val="3647759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Pre-enrolment </a:t>
            </a:r>
            <a:r>
              <a:rPr lang="en-US" dirty="0" smtClean="0"/>
              <a:t>Pack Contents </a:t>
            </a:r>
            <a:endParaRPr lang="en-US" dirty="0"/>
          </a:p>
        </p:txBody>
      </p:sp>
      <p:sp>
        <p:nvSpPr>
          <p:cNvPr id="5" name="Content Placeholder 4"/>
          <p:cNvSpPr>
            <a:spLocks noGrp="1"/>
          </p:cNvSpPr>
          <p:nvPr>
            <p:ph idx="1"/>
          </p:nvPr>
        </p:nvSpPr>
        <p:spPr/>
        <p:txBody>
          <a:bodyPr>
            <a:normAutofit fontScale="70000" lnSpcReduction="20000"/>
          </a:bodyPr>
          <a:lstStyle/>
          <a:p>
            <a:r>
              <a:rPr lang="en-GB" dirty="0"/>
              <a:t>Course Design and </a:t>
            </a:r>
            <a:r>
              <a:rPr lang="en-GB" dirty="0" smtClean="0"/>
              <a:t>Dates.</a:t>
            </a:r>
            <a:endParaRPr lang="en-GB" dirty="0"/>
          </a:p>
          <a:p>
            <a:r>
              <a:rPr lang="en-GB" dirty="0" smtClean="0"/>
              <a:t>Course </a:t>
            </a:r>
            <a:r>
              <a:rPr lang="en-GB" dirty="0" smtClean="0"/>
              <a:t>Overview.</a:t>
            </a:r>
            <a:endParaRPr lang="en-GB" dirty="0"/>
          </a:p>
          <a:p>
            <a:r>
              <a:rPr lang="en-GB" dirty="0" smtClean="0"/>
              <a:t>Task </a:t>
            </a:r>
            <a:r>
              <a:rPr lang="en-GB" dirty="0"/>
              <a:t>1: Have a Go </a:t>
            </a:r>
            <a:r>
              <a:rPr lang="en-GB" dirty="0" smtClean="0"/>
              <a:t>Question.</a:t>
            </a:r>
            <a:endParaRPr lang="en-GB" dirty="0"/>
          </a:p>
          <a:p>
            <a:r>
              <a:rPr lang="en-GB" dirty="0" smtClean="0"/>
              <a:t>Level 3 </a:t>
            </a:r>
            <a:r>
              <a:rPr lang="en-GB" dirty="0"/>
              <a:t>Course </a:t>
            </a:r>
            <a:r>
              <a:rPr lang="en-GB" dirty="0" smtClean="0"/>
              <a:t>Units.</a:t>
            </a:r>
            <a:endParaRPr lang="en-GB" dirty="0" smtClean="0"/>
          </a:p>
          <a:p>
            <a:r>
              <a:rPr lang="en-GB" dirty="0"/>
              <a:t>Course </a:t>
            </a:r>
            <a:r>
              <a:rPr lang="en-GB" dirty="0" smtClean="0"/>
              <a:t>Equipment.</a:t>
            </a:r>
            <a:endParaRPr lang="en-GB" dirty="0"/>
          </a:p>
          <a:p>
            <a:r>
              <a:rPr lang="en-GB" dirty="0" smtClean="0"/>
              <a:t>Task </a:t>
            </a:r>
            <a:r>
              <a:rPr lang="en-GB" dirty="0"/>
              <a:t>2: Have a Go </a:t>
            </a:r>
            <a:r>
              <a:rPr lang="en-GB" dirty="0" smtClean="0"/>
              <a:t>Question.</a:t>
            </a:r>
            <a:endParaRPr lang="en-GB" dirty="0"/>
          </a:p>
          <a:p>
            <a:r>
              <a:rPr lang="en-GB" dirty="0"/>
              <a:t>Google </a:t>
            </a:r>
            <a:r>
              <a:rPr lang="en-GB" dirty="0" smtClean="0"/>
              <a:t>Classroom. </a:t>
            </a:r>
            <a:endParaRPr lang="en-GB" dirty="0" smtClean="0"/>
          </a:p>
          <a:p>
            <a:r>
              <a:rPr lang="en-GB" dirty="0" smtClean="0"/>
              <a:t>Google </a:t>
            </a:r>
            <a:r>
              <a:rPr lang="en-GB" dirty="0" smtClean="0"/>
              <a:t>Meet.</a:t>
            </a:r>
          </a:p>
          <a:p>
            <a:r>
              <a:rPr lang="en-GB" dirty="0"/>
              <a:t>Task 2: Have a Go </a:t>
            </a:r>
            <a:r>
              <a:rPr lang="en-GB" dirty="0" smtClean="0"/>
              <a:t>Question.</a:t>
            </a:r>
          </a:p>
          <a:p>
            <a:r>
              <a:rPr lang="en-GB" dirty="0" smtClean="0"/>
              <a:t>Meet the team.</a:t>
            </a:r>
          </a:p>
          <a:p>
            <a:r>
              <a:rPr lang="en-GB" dirty="0" smtClean="0"/>
              <a:t>Contact details.</a:t>
            </a:r>
          </a:p>
          <a:p>
            <a:endParaRPr lang="en-GB" dirty="0"/>
          </a:p>
          <a:p>
            <a:endParaRPr lang="en-GB" dirty="0" smtClean="0"/>
          </a:p>
          <a:p>
            <a:endParaRPr lang="en-GB" dirty="0" smtClean="0"/>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Course Design and Dates</a:t>
            </a:r>
          </a:p>
        </p:txBody>
      </p:sp>
      <p:sp>
        <p:nvSpPr>
          <p:cNvPr id="5" name="Content Placeholder 4"/>
          <p:cNvSpPr>
            <a:spLocks noGrp="1"/>
          </p:cNvSpPr>
          <p:nvPr>
            <p:ph type="body" idx="1"/>
          </p:nvPr>
        </p:nvSpPr>
        <p:spPr/>
        <p:txBody>
          <a:bodyPr>
            <a:normAutofit fontScale="70000" lnSpcReduction="20000"/>
          </a:bodyPr>
          <a:lstStyle/>
          <a:p>
            <a:pPr marL="0" indent="0">
              <a:buNone/>
            </a:pPr>
            <a:endParaRPr lang="en-GB" sz="900" dirty="0"/>
          </a:p>
          <a:p>
            <a:r>
              <a:rPr lang="en-GB" sz="2600" dirty="0" smtClean="0"/>
              <a:t> </a:t>
            </a:r>
            <a:endParaRPr lang="en-GB" sz="2600" dirty="0"/>
          </a:p>
          <a:p>
            <a:pPr marL="0" indent="0">
              <a:buNone/>
            </a:pPr>
            <a:endParaRPr lang="en-GB" sz="2600" dirty="0" smtClean="0"/>
          </a:p>
        </p:txBody>
      </p:sp>
      <p:sp>
        <p:nvSpPr>
          <p:cNvPr id="2" name="Content Placeholder 1"/>
          <p:cNvSpPr>
            <a:spLocks noGrp="1"/>
          </p:cNvSpPr>
          <p:nvPr>
            <p:ph sz="half" idx="2"/>
          </p:nvPr>
        </p:nvSpPr>
        <p:spPr>
          <a:xfrm>
            <a:off x="536878" y="2275377"/>
            <a:ext cx="7768921" cy="2276294"/>
          </a:xfrm>
        </p:spPr>
        <p:txBody>
          <a:bodyPr>
            <a:normAutofit/>
          </a:bodyPr>
          <a:lstStyle/>
          <a:p>
            <a:pPr algn="l"/>
            <a:r>
              <a:rPr lang="en-GB" b="1" dirty="0"/>
              <a:t>Pearson BTEC Level 3 National Extended Diploma in Construction and the Built Environment </a:t>
            </a:r>
          </a:p>
          <a:p>
            <a:pPr algn="l"/>
            <a:r>
              <a:rPr lang="en-GB" b="1" dirty="0"/>
              <a:t>Pearson BTEC Level 3 National Extended Diploma in Civil Engineering</a:t>
            </a:r>
          </a:p>
          <a:p>
            <a:pPr algn="l"/>
            <a:endParaRPr lang="en-GB" b="1" dirty="0"/>
          </a:p>
        </p:txBody>
      </p:sp>
      <p:sp>
        <p:nvSpPr>
          <p:cNvPr id="3" name="Text Placeholder 2"/>
          <p:cNvSpPr>
            <a:spLocks noGrp="1"/>
          </p:cNvSpPr>
          <p:nvPr>
            <p:ph type="body" sz="quarter" idx="3"/>
          </p:nvPr>
        </p:nvSpPr>
        <p:spPr>
          <a:xfrm>
            <a:off x="525317" y="1428954"/>
            <a:ext cx="8088458" cy="742745"/>
          </a:xfrm>
        </p:spPr>
        <p:txBody>
          <a:bodyPr>
            <a:normAutofit fontScale="92500" lnSpcReduction="20000"/>
          </a:bodyPr>
          <a:lstStyle/>
          <a:p>
            <a:endParaRPr lang="en-GB" dirty="0" smtClean="0"/>
          </a:p>
          <a:p>
            <a:pPr algn="l"/>
            <a:r>
              <a:rPr lang="en-GB" dirty="0" smtClean="0"/>
              <a:t>Course </a:t>
            </a:r>
            <a:r>
              <a:rPr lang="en-GB" dirty="0"/>
              <a:t>dates 2020-2022</a:t>
            </a:r>
          </a:p>
          <a:p>
            <a:endParaRPr lang="en-GB" dirty="0"/>
          </a:p>
        </p:txBody>
      </p:sp>
    </p:spTree>
    <p:extLst>
      <p:ext uri="{BB962C8B-B14F-4D97-AF65-F5344CB8AC3E}">
        <p14:creationId xmlns:p14="http://schemas.microsoft.com/office/powerpoint/2010/main" val="1285618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Course </a:t>
            </a:r>
            <a:r>
              <a:rPr lang="en-US" b="1" dirty="0" smtClean="0"/>
              <a:t>Overview – Who we are.</a:t>
            </a:r>
            <a:endParaRPr lang="en-US" b="1" dirty="0"/>
          </a:p>
        </p:txBody>
      </p:sp>
      <p:sp>
        <p:nvSpPr>
          <p:cNvPr id="5" name="Content Placeholder 4"/>
          <p:cNvSpPr>
            <a:spLocks noGrp="1"/>
          </p:cNvSpPr>
          <p:nvPr>
            <p:ph idx="1"/>
          </p:nvPr>
        </p:nvSpPr>
        <p:spPr/>
        <p:txBody>
          <a:bodyPr>
            <a:normAutofit fontScale="92500" lnSpcReduction="20000"/>
          </a:bodyPr>
          <a:lstStyle/>
          <a:p>
            <a:pPr marL="0" indent="0">
              <a:buNone/>
            </a:pPr>
            <a:endParaRPr lang="en-GB" sz="900" dirty="0"/>
          </a:p>
          <a:p>
            <a:r>
              <a:rPr lang="en-GB" b="1" dirty="0"/>
              <a:t>The term </a:t>
            </a:r>
            <a:r>
              <a:rPr lang="en-GB" b="1" dirty="0" smtClean="0"/>
              <a:t>‘Built Environment</a:t>
            </a:r>
            <a:r>
              <a:rPr lang="en-GB" b="1" dirty="0"/>
              <a:t>’ refers to aspects of our surroundings that are built by humans, that is, distinguished from the natural environment. It includes not only buildings, but the human-made spaces between buildings, such as parks, and the infrastructure that supports human activity such as E</a:t>
            </a:r>
            <a:r>
              <a:rPr lang="en-GB" b="1" dirty="0" smtClean="0"/>
              <a:t>ducation </a:t>
            </a:r>
            <a:r>
              <a:rPr lang="en-GB" b="1" dirty="0"/>
              <a:t>B</a:t>
            </a:r>
            <a:r>
              <a:rPr lang="en-GB" b="1" dirty="0" smtClean="0"/>
              <a:t>uildings, Transportation, Healthcare, Utilities, Flood Defences &amp; </a:t>
            </a:r>
            <a:r>
              <a:rPr lang="en-GB" b="1" dirty="0"/>
              <a:t>T</a:t>
            </a:r>
            <a:r>
              <a:rPr lang="en-GB" b="1" dirty="0" smtClean="0"/>
              <a:t>elecommunications</a:t>
            </a:r>
            <a:r>
              <a:rPr lang="en-GB" b="1" dirty="0"/>
              <a:t>.</a:t>
            </a:r>
          </a:p>
          <a:p>
            <a:endParaRPr lang="en-GB" dirty="0" smtClean="0"/>
          </a:p>
        </p:txBody>
      </p:sp>
    </p:spTree>
    <p:extLst>
      <p:ext uri="{BB962C8B-B14F-4D97-AF65-F5344CB8AC3E}">
        <p14:creationId xmlns:p14="http://schemas.microsoft.com/office/powerpoint/2010/main" val="3067607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800" b="1" dirty="0"/>
              <a:t>TASK 1: Have a Go Question</a:t>
            </a:r>
          </a:p>
        </p:txBody>
      </p:sp>
      <p:sp>
        <p:nvSpPr>
          <p:cNvPr id="5" name="Content Placeholder 4"/>
          <p:cNvSpPr>
            <a:spLocks noGrp="1"/>
          </p:cNvSpPr>
          <p:nvPr>
            <p:ph type="body" idx="1"/>
          </p:nvPr>
        </p:nvSpPr>
        <p:spPr/>
        <p:txBody>
          <a:bodyPr>
            <a:normAutofit fontScale="70000" lnSpcReduction="20000"/>
          </a:bodyPr>
          <a:lstStyle/>
          <a:p>
            <a:pPr marL="0" indent="0">
              <a:buNone/>
            </a:pPr>
            <a:endParaRPr lang="en-GB" sz="900" dirty="0"/>
          </a:p>
          <a:p>
            <a:r>
              <a:rPr lang="en-GB" sz="2600" dirty="0" smtClean="0"/>
              <a:t> </a:t>
            </a:r>
            <a:endParaRPr lang="en-GB" sz="2600" dirty="0"/>
          </a:p>
          <a:p>
            <a:pPr marL="0" indent="0">
              <a:buNone/>
            </a:pPr>
            <a:endParaRPr lang="en-GB" sz="2600" dirty="0" smtClean="0"/>
          </a:p>
        </p:txBody>
      </p:sp>
      <p:sp>
        <p:nvSpPr>
          <p:cNvPr id="3" name="Text Placeholder 2"/>
          <p:cNvSpPr>
            <a:spLocks noGrp="1"/>
          </p:cNvSpPr>
          <p:nvPr>
            <p:ph type="body" sz="quarter" idx="3"/>
          </p:nvPr>
        </p:nvSpPr>
        <p:spPr>
          <a:xfrm>
            <a:off x="220517" y="2007476"/>
            <a:ext cx="8088458" cy="1650124"/>
          </a:xfrm>
        </p:spPr>
        <p:txBody>
          <a:bodyPr>
            <a:normAutofit/>
          </a:bodyPr>
          <a:lstStyle/>
          <a:p>
            <a:pPr algn="l"/>
            <a:r>
              <a:rPr lang="en-GB" dirty="0"/>
              <a:t>What areas of work do Construction Technicians cover?</a:t>
            </a:r>
          </a:p>
          <a:p>
            <a:pPr algn="l"/>
            <a:endParaRPr lang="en-GB" dirty="0"/>
          </a:p>
          <a:p>
            <a:pPr algn="l"/>
            <a:r>
              <a:rPr lang="en-GB" dirty="0"/>
              <a:t>What areas of work do Civil </a:t>
            </a:r>
            <a:r>
              <a:rPr lang="en-GB" dirty="0" smtClean="0"/>
              <a:t>Engineering </a:t>
            </a:r>
            <a:r>
              <a:rPr lang="en-GB" dirty="0"/>
              <a:t>Technicians cover?</a:t>
            </a:r>
          </a:p>
        </p:txBody>
      </p:sp>
    </p:spTree>
    <p:extLst>
      <p:ext uri="{BB962C8B-B14F-4D97-AF65-F5344CB8AC3E}">
        <p14:creationId xmlns:p14="http://schemas.microsoft.com/office/powerpoint/2010/main" val="1190685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b="1" dirty="0" smtClean="0"/>
              <a:t>Level 3 </a:t>
            </a:r>
            <a:r>
              <a:rPr lang="en-GB" b="1" dirty="0"/>
              <a:t>Course Units</a:t>
            </a:r>
          </a:p>
        </p:txBody>
      </p:sp>
      <p:pic>
        <p:nvPicPr>
          <p:cNvPr id="2" name="Picture 1"/>
          <p:cNvPicPr>
            <a:picLocks noChangeAspect="1"/>
          </p:cNvPicPr>
          <p:nvPr/>
        </p:nvPicPr>
        <p:blipFill>
          <a:blip r:embed="rId2"/>
          <a:stretch>
            <a:fillRect/>
          </a:stretch>
        </p:blipFill>
        <p:spPr>
          <a:xfrm>
            <a:off x="492565" y="1117137"/>
            <a:ext cx="8090093" cy="816935"/>
          </a:xfrm>
          <a:prstGeom prst="rect">
            <a:avLst/>
          </a:prstGeom>
        </p:spPr>
      </p:pic>
      <p:sp>
        <p:nvSpPr>
          <p:cNvPr id="6" name="Content Placeholder 5"/>
          <p:cNvSpPr>
            <a:spLocks noGrp="1"/>
          </p:cNvSpPr>
          <p:nvPr>
            <p:ph idx="1"/>
          </p:nvPr>
        </p:nvSpPr>
        <p:spPr>
          <a:xfrm>
            <a:off x="864066" y="2153510"/>
            <a:ext cx="6421636" cy="2208765"/>
          </a:xfrm>
        </p:spPr>
        <p:txBody>
          <a:bodyPr numCol="2">
            <a:noAutofit/>
          </a:bodyPr>
          <a:lstStyle/>
          <a:p>
            <a:r>
              <a:rPr lang="en-GB" sz="1200" b="1" dirty="0" smtClean="0"/>
              <a:t>Construction </a:t>
            </a:r>
            <a:r>
              <a:rPr lang="en-GB" sz="1200" b="1" dirty="0"/>
              <a:t>Principles </a:t>
            </a:r>
            <a:endParaRPr lang="en-GB" sz="1200" b="1" dirty="0" smtClean="0"/>
          </a:p>
          <a:p>
            <a:r>
              <a:rPr lang="en-GB" sz="1200" b="1" dirty="0" smtClean="0"/>
              <a:t>Construction </a:t>
            </a:r>
            <a:r>
              <a:rPr lang="en-GB" sz="1200" b="1" dirty="0"/>
              <a:t>Design </a:t>
            </a:r>
            <a:r>
              <a:rPr lang="en-GB" sz="1200" b="1" dirty="0" smtClean="0"/>
              <a:t> </a:t>
            </a:r>
          </a:p>
          <a:p>
            <a:r>
              <a:rPr lang="en-GB" sz="1200" b="1" dirty="0" smtClean="0"/>
              <a:t>Tendering </a:t>
            </a:r>
            <a:r>
              <a:rPr lang="en-GB" sz="1200" b="1" dirty="0"/>
              <a:t>and Estimating </a:t>
            </a:r>
            <a:endParaRPr lang="en-GB" sz="1200" b="1" dirty="0" smtClean="0"/>
          </a:p>
          <a:p>
            <a:r>
              <a:rPr lang="en-GB" sz="1200" b="1" dirty="0" smtClean="0"/>
              <a:t>Construction </a:t>
            </a:r>
            <a:r>
              <a:rPr lang="en-GB" sz="1200" b="1" dirty="0"/>
              <a:t>Technology </a:t>
            </a:r>
          </a:p>
          <a:p>
            <a:r>
              <a:rPr lang="en-GB" sz="1200" b="1" dirty="0" smtClean="0"/>
              <a:t>Health </a:t>
            </a:r>
            <a:r>
              <a:rPr lang="en-GB" sz="1200" b="1" dirty="0"/>
              <a:t>and </a:t>
            </a:r>
            <a:r>
              <a:rPr lang="en-GB" sz="1200" b="1" dirty="0" smtClean="0"/>
              <a:t>Safety</a:t>
            </a:r>
          </a:p>
          <a:p>
            <a:r>
              <a:rPr lang="en-GB" sz="1200" b="1" dirty="0" smtClean="0"/>
              <a:t>Surveying </a:t>
            </a:r>
            <a:r>
              <a:rPr lang="en-GB" sz="1200" b="1" dirty="0"/>
              <a:t>in </a:t>
            </a:r>
            <a:r>
              <a:rPr lang="en-GB" sz="1200" b="1" dirty="0" smtClean="0"/>
              <a:t>Construction </a:t>
            </a:r>
          </a:p>
          <a:p>
            <a:r>
              <a:rPr lang="en-GB" sz="1200" b="1" dirty="0" smtClean="0"/>
              <a:t>Graphical </a:t>
            </a:r>
            <a:r>
              <a:rPr lang="en-GB" sz="1200" b="1" dirty="0"/>
              <a:t>Detailing </a:t>
            </a:r>
          </a:p>
          <a:p>
            <a:r>
              <a:rPr lang="en-GB" sz="1200" b="1" dirty="0" smtClean="0"/>
              <a:t>Building </a:t>
            </a:r>
            <a:r>
              <a:rPr lang="en-GB" sz="1200" b="1" dirty="0"/>
              <a:t>Regulations and Control </a:t>
            </a:r>
            <a:endParaRPr lang="en-GB" sz="1200" b="1" dirty="0" smtClean="0"/>
          </a:p>
          <a:p>
            <a:r>
              <a:rPr lang="en-GB" sz="1200" b="1" dirty="0" smtClean="0"/>
              <a:t>Management </a:t>
            </a:r>
            <a:r>
              <a:rPr lang="en-GB" sz="1200" b="1" dirty="0"/>
              <a:t>of a Construction Project </a:t>
            </a:r>
          </a:p>
          <a:p>
            <a:r>
              <a:rPr lang="en-GB" sz="1200" b="1" dirty="0" smtClean="0"/>
              <a:t>Building </a:t>
            </a:r>
            <a:r>
              <a:rPr lang="en-GB" sz="1200" b="1" dirty="0"/>
              <a:t>Surveying </a:t>
            </a:r>
            <a:r>
              <a:rPr lang="en-GB" sz="1200" b="1" dirty="0" smtClean="0"/>
              <a:t>in Construction</a:t>
            </a:r>
          </a:p>
          <a:p>
            <a:r>
              <a:rPr lang="en-GB" sz="1200" b="1" dirty="0" smtClean="0"/>
              <a:t>Low </a:t>
            </a:r>
            <a:r>
              <a:rPr lang="en-GB" sz="1200" b="1" dirty="0"/>
              <a:t>Temperature Hot Water </a:t>
            </a:r>
            <a:r>
              <a:rPr lang="en-GB" sz="1200" b="1" dirty="0" smtClean="0"/>
              <a:t>Systems</a:t>
            </a:r>
          </a:p>
          <a:p>
            <a:r>
              <a:rPr lang="en-GB" sz="1200" b="1" dirty="0" smtClean="0"/>
              <a:t>Measurement </a:t>
            </a:r>
            <a:r>
              <a:rPr lang="en-GB" sz="1200" b="1" dirty="0"/>
              <a:t>Techniques in Construction </a:t>
            </a:r>
            <a:endParaRPr lang="en-GB" sz="1200" b="1" dirty="0" smtClean="0"/>
          </a:p>
          <a:p>
            <a:r>
              <a:rPr lang="en-GB" sz="1200" b="1" dirty="0" smtClean="0"/>
              <a:t>Provision </a:t>
            </a:r>
            <a:r>
              <a:rPr lang="en-GB" sz="1200" b="1" dirty="0"/>
              <a:t>of Primary Services in Buildings </a:t>
            </a:r>
            <a:endParaRPr lang="en-GB" sz="1200" b="1" dirty="0" smtClean="0"/>
          </a:p>
          <a:p>
            <a:r>
              <a:rPr lang="en-GB" sz="1200" b="1" dirty="0" smtClean="0"/>
              <a:t>Further </a:t>
            </a:r>
            <a:r>
              <a:rPr lang="en-GB" sz="1200" b="1" dirty="0"/>
              <a:t>Mathematics for Construction </a:t>
            </a:r>
          </a:p>
          <a:p>
            <a:r>
              <a:rPr lang="en-GB" sz="1200" b="1" dirty="0" smtClean="0"/>
              <a:t>Projects </a:t>
            </a:r>
            <a:r>
              <a:rPr lang="en-GB" sz="1200" b="1" dirty="0"/>
              <a:t>in Construction </a:t>
            </a:r>
            <a:endParaRPr lang="en-GB" sz="1200" b="1" dirty="0" smtClean="0"/>
          </a:p>
          <a:p>
            <a:r>
              <a:rPr lang="en-GB" sz="1200" b="1" dirty="0" smtClean="0"/>
              <a:t>Building </a:t>
            </a:r>
            <a:r>
              <a:rPr lang="en-GB" sz="1200" b="1" dirty="0"/>
              <a:t>Information </a:t>
            </a:r>
            <a:r>
              <a:rPr lang="en-GB" sz="1200" b="1" dirty="0" smtClean="0"/>
              <a:t>Modelling</a:t>
            </a:r>
          </a:p>
          <a:p>
            <a:r>
              <a:rPr lang="en-GB" sz="1200" b="1" dirty="0" smtClean="0"/>
              <a:t>Quantity </a:t>
            </a:r>
            <a:r>
              <a:rPr lang="en-GB" sz="1200" b="1" dirty="0"/>
              <a:t>Surveying </a:t>
            </a:r>
            <a:endParaRPr lang="en-GB" sz="1200" b="1" dirty="0" smtClean="0"/>
          </a:p>
          <a:p>
            <a:r>
              <a:rPr lang="en-GB" sz="1200" b="1" dirty="0" smtClean="0"/>
              <a:t>Construction </a:t>
            </a:r>
            <a:r>
              <a:rPr lang="en-GB" sz="1200" b="1" dirty="0"/>
              <a:t>in Civil Engineering</a:t>
            </a:r>
            <a:endParaRPr lang="en-GB" sz="1200" b="1" dirty="0"/>
          </a:p>
        </p:txBody>
      </p:sp>
    </p:spTree>
    <p:extLst>
      <p:ext uri="{BB962C8B-B14F-4D97-AF65-F5344CB8AC3E}">
        <p14:creationId xmlns:p14="http://schemas.microsoft.com/office/powerpoint/2010/main" val="2381817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5317" y="561751"/>
            <a:ext cx="8093365" cy="763525"/>
          </a:xfrm>
        </p:spPr>
        <p:txBody>
          <a:bodyPr>
            <a:normAutofit/>
          </a:bodyPr>
          <a:lstStyle/>
          <a:p>
            <a:r>
              <a:rPr lang="en-GB" dirty="0" smtClean="0"/>
              <a:t>Course </a:t>
            </a:r>
            <a:r>
              <a:rPr lang="en-GB" dirty="0"/>
              <a:t>Equipment</a:t>
            </a:r>
          </a:p>
        </p:txBody>
      </p:sp>
      <p:sp>
        <p:nvSpPr>
          <p:cNvPr id="5" name="Content Placeholder 4"/>
          <p:cNvSpPr>
            <a:spLocks noGrp="1"/>
          </p:cNvSpPr>
          <p:nvPr>
            <p:ph type="body" idx="1"/>
          </p:nvPr>
        </p:nvSpPr>
        <p:spPr/>
        <p:txBody>
          <a:bodyPr>
            <a:normAutofit fontScale="70000" lnSpcReduction="20000"/>
          </a:bodyPr>
          <a:lstStyle/>
          <a:p>
            <a:pPr marL="0" indent="0">
              <a:buNone/>
            </a:pPr>
            <a:endParaRPr lang="en-GB" sz="900" dirty="0"/>
          </a:p>
          <a:p>
            <a:r>
              <a:rPr lang="en-GB" sz="2600" dirty="0" smtClean="0"/>
              <a:t> </a:t>
            </a:r>
            <a:endParaRPr lang="en-GB" sz="2600" dirty="0"/>
          </a:p>
          <a:p>
            <a:pPr marL="0" indent="0">
              <a:buNone/>
            </a:pPr>
            <a:endParaRPr lang="en-GB" sz="2600" dirty="0" smtClean="0"/>
          </a:p>
        </p:txBody>
      </p:sp>
      <p:sp>
        <p:nvSpPr>
          <p:cNvPr id="2" name="Content Placeholder 1"/>
          <p:cNvSpPr>
            <a:spLocks noGrp="1"/>
          </p:cNvSpPr>
          <p:nvPr>
            <p:ph sz="half" idx="2"/>
          </p:nvPr>
        </p:nvSpPr>
        <p:spPr>
          <a:xfrm>
            <a:off x="1115718" y="1492469"/>
            <a:ext cx="6518264" cy="3059202"/>
          </a:xfrm>
        </p:spPr>
        <p:txBody>
          <a:bodyPr>
            <a:normAutofit/>
          </a:bodyPr>
          <a:lstStyle/>
          <a:p>
            <a:pPr algn="l"/>
            <a:r>
              <a:rPr lang="en-GB" b="1" dirty="0"/>
              <a:t>Basic stationary (Pens, Pencils, </a:t>
            </a:r>
            <a:r>
              <a:rPr lang="en-GB" b="1" dirty="0" smtClean="0"/>
              <a:t>Ruler etc.).</a:t>
            </a:r>
            <a:endParaRPr lang="en-GB" b="1" dirty="0"/>
          </a:p>
          <a:p>
            <a:pPr algn="l"/>
            <a:r>
              <a:rPr lang="en-GB" b="1" dirty="0"/>
              <a:t>A4 Lined </a:t>
            </a:r>
            <a:r>
              <a:rPr lang="en-GB" b="1" dirty="0" smtClean="0"/>
              <a:t>paper.</a:t>
            </a:r>
            <a:endParaRPr lang="en-GB" b="1" dirty="0"/>
          </a:p>
          <a:p>
            <a:pPr algn="l"/>
            <a:r>
              <a:rPr lang="en-GB" b="1" dirty="0"/>
              <a:t>Scientific </a:t>
            </a:r>
            <a:r>
              <a:rPr lang="en-GB" b="1" dirty="0" smtClean="0"/>
              <a:t>Calculator.</a:t>
            </a:r>
            <a:endParaRPr lang="en-GB" b="1" dirty="0"/>
          </a:p>
          <a:p>
            <a:pPr algn="l"/>
            <a:r>
              <a:rPr lang="en-GB" b="1" dirty="0"/>
              <a:t>Mechanical Drawing </a:t>
            </a:r>
            <a:r>
              <a:rPr lang="en-GB" b="1" dirty="0" smtClean="0"/>
              <a:t>Pencils.</a:t>
            </a:r>
            <a:endParaRPr lang="en-GB" b="1" dirty="0"/>
          </a:p>
          <a:p>
            <a:pPr algn="l"/>
            <a:r>
              <a:rPr lang="en-GB" b="1" dirty="0" smtClean="0"/>
              <a:t>USB.</a:t>
            </a:r>
            <a:endParaRPr lang="en-GB" b="1" dirty="0"/>
          </a:p>
          <a:p>
            <a:pPr algn="l"/>
            <a:r>
              <a:rPr lang="en-GB" b="1" dirty="0"/>
              <a:t>Positive attitude.</a:t>
            </a:r>
          </a:p>
          <a:p>
            <a:pPr algn="l"/>
            <a:endParaRPr lang="en-GB" b="1" dirty="0"/>
          </a:p>
        </p:txBody>
      </p:sp>
    </p:spTree>
    <p:extLst>
      <p:ext uri="{BB962C8B-B14F-4D97-AF65-F5344CB8AC3E}">
        <p14:creationId xmlns:p14="http://schemas.microsoft.com/office/powerpoint/2010/main" val="3151948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800" b="1" dirty="0"/>
              <a:t>TASK 2: Have a Go Question</a:t>
            </a:r>
          </a:p>
        </p:txBody>
      </p:sp>
      <p:sp>
        <p:nvSpPr>
          <p:cNvPr id="6" name="Content Placeholder 5"/>
          <p:cNvSpPr>
            <a:spLocks noGrp="1"/>
          </p:cNvSpPr>
          <p:nvPr>
            <p:ph idx="1"/>
          </p:nvPr>
        </p:nvSpPr>
        <p:spPr>
          <a:xfrm>
            <a:off x="492565" y="1053001"/>
            <a:ext cx="7421725" cy="1017537"/>
          </a:xfrm>
        </p:spPr>
        <p:txBody>
          <a:bodyPr>
            <a:normAutofit/>
          </a:bodyPr>
          <a:lstStyle/>
          <a:p>
            <a:r>
              <a:rPr lang="en-GB" b="1" dirty="0" smtClean="0"/>
              <a:t>Name the Buildings and Architects who designed them?</a:t>
            </a:r>
            <a:endParaRPr lang="en-GB" b="1" dirty="0"/>
          </a:p>
        </p:txBody>
      </p:sp>
      <p:pic>
        <p:nvPicPr>
          <p:cNvPr id="8" name="Picture 7"/>
          <p:cNvPicPr>
            <a:picLocks noChangeAspect="1"/>
          </p:cNvPicPr>
          <p:nvPr/>
        </p:nvPicPr>
        <p:blipFill>
          <a:blip r:embed="rId2"/>
          <a:stretch>
            <a:fillRect/>
          </a:stretch>
        </p:blipFill>
        <p:spPr>
          <a:xfrm>
            <a:off x="492565" y="2028174"/>
            <a:ext cx="2932430" cy="2921796"/>
          </a:xfrm>
          <a:prstGeom prst="rect">
            <a:avLst/>
          </a:prstGeom>
        </p:spPr>
      </p:pic>
      <p:pic>
        <p:nvPicPr>
          <p:cNvPr id="9" name="Picture 8"/>
          <p:cNvPicPr>
            <a:picLocks noChangeAspect="1"/>
          </p:cNvPicPr>
          <p:nvPr/>
        </p:nvPicPr>
        <p:blipFill>
          <a:blip r:embed="rId3"/>
          <a:stretch>
            <a:fillRect/>
          </a:stretch>
        </p:blipFill>
        <p:spPr>
          <a:xfrm>
            <a:off x="3424995" y="2239657"/>
            <a:ext cx="2560542" cy="1652159"/>
          </a:xfrm>
          <a:prstGeom prst="rect">
            <a:avLst/>
          </a:prstGeom>
        </p:spPr>
      </p:pic>
      <p:pic>
        <p:nvPicPr>
          <p:cNvPr id="2" name="Picture 1"/>
          <p:cNvPicPr>
            <a:picLocks noChangeAspect="1"/>
          </p:cNvPicPr>
          <p:nvPr/>
        </p:nvPicPr>
        <p:blipFill>
          <a:blip r:embed="rId4"/>
          <a:stretch>
            <a:fillRect/>
          </a:stretch>
        </p:blipFill>
        <p:spPr>
          <a:xfrm rot="2004922">
            <a:off x="6710171" y="1970511"/>
            <a:ext cx="1557363" cy="2780438"/>
          </a:xfrm>
          <a:prstGeom prst="rect">
            <a:avLst/>
          </a:prstGeom>
        </p:spPr>
      </p:pic>
    </p:spTree>
    <p:extLst>
      <p:ext uri="{BB962C8B-B14F-4D97-AF65-F5344CB8AC3E}">
        <p14:creationId xmlns:p14="http://schemas.microsoft.com/office/powerpoint/2010/main" val="323848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427" y="522438"/>
            <a:ext cx="8093365" cy="763525"/>
          </a:xfrm>
        </p:spPr>
        <p:txBody>
          <a:bodyPr>
            <a:normAutofit/>
          </a:bodyPr>
          <a:lstStyle/>
          <a:p>
            <a:r>
              <a:rPr lang="en-GB" sz="2800" b="1" dirty="0"/>
              <a:t>U</a:t>
            </a:r>
            <a:r>
              <a:rPr lang="en-GB" sz="2800" b="1" dirty="0" smtClean="0"/>
              <a:t>sing </a:t>
            </a:r>
            <a:r>
              <a:rPr lang="en-GB" sz="2800" b="1" dirty="0"/>
              <a:t>Google Classroom</a:t>
            </a:r>
            <a:endParaRPr lang="en-US" sz="2800" b="1" dirty="0"/>
          </a:p>
        </p:txBody>
      </p:sp>
      <p:sp>
        <p:nvSpPr>
          <p:cNvPr id="5" name="Text Placeholder 4"/>
          <p:cNvSpPr>
            <a:spLocks noGrp="1"/>
          </p:cNvSpPr>
          <p:nvPr>
            <p:ph type="body" sz="quarter" idx="3"/>
          </p:nvPr>
        </p:nvSpPr>
        <p:spPr>
          <a:xfrm>
            <a:off x="525318" y="1285963"/>
            <a:ext cx="8088458" cy="996839"/>
          </a:xfrm>
        </p:spPr>
        <p:txBody>
          <a:bodyPr>
            <a:normAutofit fontScale="77500" lnSpcReduction="20000"/>
          </a:bodyPr>
          <a:lstStyle/>
          <a:p>
            <a:pPr algn="l"/>
            <a:r>
              <a:rPr lang="en-GB" dirty="0"/>
              <a:t>The course </a:t>
            </a:r>
            <a:r>
              <a:rPr lang="en-GB" dirty="0" smtClean="0"/>
              <a:t>assignments </a:t>
            </a:r>
            <a:r>
              <a:rPr lang="en-GB" dirty="0"/>
              <a:t>will involve you accessing </a:t>
            </a:r>
            <a:r>
              <a:rPr lang="en-GB" dirty="0" smtClean="0"/>
              <a:t>Google </a:t>
            </a:r>
            <a:r>
              <a:rPr lang="en-GB" dirty="0"/>
              <a:t>Classroom. This will enable you to complete assignments through coursework and homework study. You will be given a unique class code to help you access the classroom. </a:t>
            </a:r>
          </a:p>
          <a:p>
            <a:endParaRPr lang="en-GB" dirty="0"/>
          </a:p>
        </p:txBody>
      </p:sp>
      <p:pic>
        <p:nvPicPr>
          <p:cNvPr id="13" name="Content Placeholder 12"/>
          <p:cNvPicPr>
            <a:picLocks noGrp="1" noChangeAspect="1"/>
          </p:cNvPicPr>
          <p:nvPr>
            <p:ph sz="quarter" idx="4"/>
          </p:nvPr>
        </p:nvPicPr>
        <p:blipFill>
          <a:blip r:embed="rId2"/>
          <a:stretch>
            <a:fillRect/>
          </a:stretch>
        </p:blipFill>
        <p:spPr>
          <a:xfrm>
            <a:off x="2036838" y="2108596"/>
            <a:ext cx="5065418" cy="2849297"/>
          </a:xfrm>
          <a:prstGeom prst="rect">
            <a:avLst/>
          </a:prstGeom>
        </p:spPr>
      </p:pic>
    </p:spTree>
    <p:extLst>
      <p:ext uri="{BB962C8B-B14F-4D97-AF65-F5344CB8AC3E}">
        <p14:creationId xmlns:p14="http://schemas.microsoft.com/office/powerpoint/2010/main" val="567659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474</Words>
  <Application>Microsoft Office PowerPoint</Application>
  <PresentationFormat>On-screen Show (16:9)</PresentationFormat>
  <Paragraphs>74</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Civil Engineering &amp; Construction Management</vt:lpstr>
      <vt:lpstr>Pre-enrolment Pack Contents </vt:lpstr>
      <vt:lpstr>Course Design and Dates</vt:lpstr>
      <vt:lpstr>Course Overview – Who we are.</vt:lpstr>
      <vt:lpstr>TASK 1: Have a Go Question</vt:lpstr>
      <vt:lpstr>Level 3 Course Units</vt:lpstr>
      <vt:lpstr>Course Equipment</vt:lpstr>
      <vt:lpstr>TASK 2: Have a Go Question</vt:lpstr>
      <vt:lpstr>Using Google Classroom</vt:lpstr>
      <vt:lpstr>Using Google Meet</vt:lpstr>
      <vt:lpstr>TASK 3: Have a Go Question</vt:lpstr>
      <vt:lpstr>Meet the team.</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2020-06-17T14:08:11Z</dcterms:modified>
</cp:coreProperties>
</file>